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74" r:id="rId1"/>
  </p:sldMasterIdLst>
  <p:notesMasterIdLst>
    <p:notesMasterId r:id="rId30"/>
  </p:notesMasterIdLst>
  <p:handoutMasterIdLst>
    <p:handoutMasterId r:id="rId31"/>
  </p:handoutMasterIdLst>
  <p:sldIdLst>
    <p:sldId id="311" r:id="rId2"/>
    <p:sldId id="315" r:id="rId3"/>
    <p:sldId id="351" r:id="rId4"/>
    <p:sldId id="320" r:id="rId5"/>
    <p:sldId id="327" r:id="rId6"/>
    <p:sldId id="316" r:id="rId7"/>
    <p:sldId id="321" r:id="rId8"/>
    <p:sldId id="322" r:id="rId9"/>
    <p:sldId id="332" r:id="rId10"/>
    <p:sldId id="323" r:id="rId11"/>
    <p:sldId id="333" r:id="rId12"/>
    <p:sldId id="319" r:id="rId13"/>
    <p:sldId id="271" r:id="rId14"/>
    <p:sldId id="324" r:id="rId15"/>
    <p:sldId id="326" r:id="rId16"/>
    <p:sldId id="312" r:id="rId17"/>
    <p:sldId id="328" r:id="rId18"/>
    <p:sldId id="329" r:id="rId19"/>
    <p:sldId id="330" r:id="rId20"/>
    <p:sldId id="331" r:id="rId21"/>
    <p:sldId id="287" r:id="rId22"/>
    <p:sldId id="288" r:id="rId23"/>
    <p:sldId id="289" r:id="rId24"/>
    <p:sldId id="291" r:id="rId25"/>
    <p:sldId id="292" r:id="rId26"/>
    <p:sldId id="352" r:id="rId27"/>
    <p:sldId id="338" r:id="rId28"/>
    <p:sldId id="293" r:id="rId29"/>
  </p:sldIdLst>
  <p:sldSz cx="9144000" cy="6858000" type="screen4x3"/>
  <p:notesSz cx="6858000" cy="9144000"/>
  <p:custDataLst>
    <p:tags r:id="rId32"/>
  </p:custDataLst>
  <p:defaultTextStyle>
    <a:defPPr>
      <a:defRPr lang="en-US"/>
    </a:defPPr>
    <a:lvl1pPr algn="l" defTabSz="457200" rtl="0" fontAlgn="base">
      <a:spcBef>
        <a:spcPct val="0"/>
      </a:spcBef>
      <a:spcAft>
        <a:spcPct val="0"/>
      </a:spcAft>
      <a:defRPr b="1"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b="1"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b="1"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b="1"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b="1" kern="1200">
        <a:solidFill>
          <a:schemeClr val="tx1"/>
        </a:solidFill>
        <a:latin typeface="Arial" pitchFamily="34" charset="0"/>
        <a:ea typeface="ＭＳ Ｐゴシック" pitchFamily="34" charset="-128"/>
        <a:cs typeface="+mn-cs"/>
      </a:defRPr>
    </a:lvl5pPr>
    <a:lvl6pPr marL="2286000" algn="l" defTabSz="914400" rtl="0" eaLnBrk="1" latinLnBrk="0" hangingPunct="1">
      <a:defRPr b="1" kern="1200">
        <a:solidFill>
          <a:schemeClr val="tx1"/>
        </a:solidFill>
        <a:latin typeface="Arial" pitchFamily="34" charset="0"/>
        <a:ea typeface="ＭＳ Ｐゴシック" pitchFamily="34" charset="-128"/>
        <a:cs typeface="+mn-cs"/>
      </a:defRPr>
    </a:lvl6pPr>
    <a:lvl7pPr marL="2743200" algn="l" defTabSz="914400" rtl="0" eaLnBrk="1" latinLnBrk="0" hangingPunct="1">
      <a:defRPr b="1" kern="1200">
        <a:solidFill>
          <a:schemeClr val="tx1"/>
        </a:solidFill>
        <a:latin typeface="Arial" pitchFamily="34" charset="0"/>
        <a:ea typeface="ＭＳ Ｐゴシック" pitchFamily="34" charset="-128"/>
        <a:cs typeface="+mn-cs"/>
      </a:defRPr>
    </a:lvl7pPr>
    <a:lvl8pPr marL="3200400" algn="l" defTabSz="914400" rtl="0" eaLnBrk="1" latinLnBrk="0" hangingPunct="1">
      <a:defRPr b="1" kern="1200">
        <a:solidFill>
          <a:schemeClr val="tx1"/>
        </a:solidFill>
        <a:latin typeface="Arial" pitchFamily="34" charset="0"/>
        <a:ea typeface="ＭＳ Ｐゴシック" pitchFamily="34" charset="-128"/>
        <a:cs typeface="+mn-cs"/>
      </a:defRPr>
    </a:lvl8pPr>
    <a:lvl9pPr marL="3657600" algn="l" defTabSz="914400" rtl="0" eaLnBrk="1" latinLnBrk="0" hangingPunct="1">
      <a:defRPr b="1"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E3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12" autoAdjust="0"/>
    <p:restoredTop sz="89068" autoAdjust="0"/>
  </p:normalViewPr>
  <p:slideViewPr>
    <p:cSldViewPr snapToGrid="0">
      <p:cViewPr>
        <p:scale>
          <a:sx n="75" d="100"/>
          <a:sy n="75" d="100"/>
        </p:scale>
        <p:origin x="-1260" y="132"/>
      </p:cViewPr>
      <p:guideLst>
        <p:guide orient="horz" pos="2160"/>
        <p:guide pos="2880"/>
      </p:guideLst>
    </p:cSldViewPr>
  </p:slideViewPr>
  <p:notesTextViewPr>
    <p:cViewPr>
      <p:scale>
        <a:sx n="100" d="100"/>
        <a:sy n="100" d="100"/>
      </p:scale>
      <p:origin x="0" y="36"/>
    </p:cViewPr>
  </p:notesTextViewPr>
  <p:sorterViewPr>
    <p:cViewPr>
      <p:scale>
        <a:sx n="66" d="100"/>
        <a:sy n="66" d="100"/>
      </p:scale>
      <p:origin x="0" y="0"/>
    </p:cViewPr>
  </p:sorterViewPr>
  <p:notesViewPr>
    <p:cSldViewPr snapToGrid="0">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589070-9DED-7549-B696-8661C6E0B82B}" type="doc">
      <dgm:prSet loTypeId="urn:microsoft.com/office/officeart/2005/8/layout/vList2" loCatId="list" qsTypeId="urn:microsoft.com/office/officeart/2005/8/quickstyle/3D2" qsCatId="3D" csTypeId="urn:microsoft.com/office/officeart/2005/8/colors/colorful3" csCatId="colorful" phldr="1"/>
      <dgm:spPr/>
      <dgm:t>
        <a:bodyPr/>
        <a:lstStyle/>
        <a:p>
          <a:endParaRPr lang="en-US"/>
        </a:p>
      </dgm:t>
    </dgm:pt>
    <dgm:pt modelId="{112DCCF5-18F4-1548-A4C4-D8831A752279}">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US" sz="3200" b="1" dirty="0" smtClean="0">
              <a:solidFill>
                <a:schemeClr val="tx1"/>
              </a:solidFill>
            </a:rPr>
            <a:t>TQM</a:t>
          </a:r>
          <a:r>
            <a:rPr lang="en-US" sz="3200" dirty="0" smtClean="0">
              <a:solidFill>
                <a:schemeClr val="tx1"/>
              </a:solidFill>
            </a:rPr>
            <a:t> is a companywide effort to continuously improve the ways people, machines, and systems accomplish work.</a:t>
          </a:r>
          <a:endParaRPr lang="en-US" sz="3200" dirty="0">
            <a:solidFill>
              <a:schemeClr val="tx1"/>
            </a:solidFill>
          </a:endParaRPr>
        </a:p>
      </dgm:t>
    </dgm:pt>
    <dgm:pt modelId="{AE25446F-125C-C64D-855B-0E4A70B00644}" type="parTrans" cxnId="{B5E1D24D-9D39-C949-8514-0425AF8334D3}">
      <dgm:prSet/>
      <dgm:spPr/>
      <dgm:t>
        <a:bodyPr/>
        <a:lstStyle/>
        <a:p>
          <a:endParaRPr lang="en-US"/>
        </a:p>
      </dgm:t>
    </dgm:pt>
    <dgm:pt modelId="{1A0E895C-E0A7-3D4E-BF68-305A8825D188}" type="sibTrans" cxnId="{B5E1D24D-9D39-C949-8514-0425AF8334D3}">
      <dgm:prSet/>
      <dgm:spPr/>
      <dgm:t>
        <a:bodyPr/>
        <a:lstStyle/>
        <a:p>
          <a:endParaRPr lang="en-US"/>
        </a:p>
      </dgm:t>
    </dgm:pt>
    <dgm:pt modelId="{9A0FECA0-2F98-C942-8836-F7DC791DA150}">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3200" dirty="0" smtClean="0">
              <a:solidFill>
                <a:srgbClr val="000000"/>
              </a:solidFill>
            </a:rPr>
            <a:t>The </a:t>
          </a:r>
          <a:r>
            <a:rPr lang="en-US" sz="3200" b="1" dirty="0" smtClean="0">
              <a:solidFill>
                <a:srgbClr val="000000"/>
              </a:solidFill>
            </a:rPr>
            <a:t>TQM</a:t>
          </a:r>
          <a:r>
            <a:rPr lang="en-US" sz="3200" dirty="0" smtClean="0">
              <a:solidFill>
                <a:srgbClr val="000000"/>
              </a:solidFill>
            </a:rPr>
            <a:t> approach provides guidelines for all the organization’s activities, including HRM.</a:t>
          </a:r>
          <a:endParaRPr lang="en-US" sz="3200" dirty="0">
            <a:solidFill>
              <a:srgbClr val="000000"/>
            </a:solidFill>
          </a:endParaRPr>
        </a:p>
      </dgm:t>
    </dgm:pt>
    <dgm:pt modelId="{24362233-C0F1-864E-AF88-EDF814374627}" type="parTrans" cxnId="{8D709F1F-44D7-4B47-94CE-052EBC2FBAB9}">
      <dgm:prSet/>
      <dgm:spPr/>
      <dgm:t>
        <a:bodyPr/>
        <a:lstStyle/>
        <a:p>
          <a:endParaRPr lang="en-US"/>
        </a:p>
      </dgm:t>
    </dgm:pt>
    <dgm:pt modelId="{A2702EE3-783B-6140-BDD6-18ADBD606CB9}" type="sibTrans" cxnId="{8D709F1F-44D7-4B47-94CE-052EBC2FBAB9}">
      <dgm:prSet/>
      <dgm:spPr/>
      <dgm:t>
        <a:bodyPr/>
        <a:lstStyle/>
        <a:p>
          <a:endParaRPr lang="en-US"/>
        </a:p>
      </dgm:t>
    </dgm:pt>
    <dgm:pt modelId="{4872FFD3-5643-4446-ACE4-D17248F843A5}" type="pres">
      <dgm:prSet presAssocID="{E5589070-9DED-7549-B696-8661C6E0B82B}" presName="linear" presStyleCnt="0">
        <dgm:presLayoutVars>
          <dgm:animLvl val="lvl"/>
          <dgm:resizeHandles val="exact"/>
        </dgm:presLayoutVars>
      </dgm:prSet>
      <dgm:spPr/>
      <dgm:t>
        <a:bodyPr/>
        <a:lstStyle/>
        <a:p>
          <a:endParaRPr lang="en-US"/>
        </a:p>
      </dgm:t>
    </dgm:pt>
    <dgm:pt modelId="{31DA368E-AC23-B244-8B1F-42590C7098FA}" type="pres">
      <dgm:prSet presAssocID="{112DCCF5-18F4-1548-A4C4-D8831A752279}" presName="parentText" presStyleLbl="node1" presStyleIdx="0" presStyleCnt="2">
        <dgm:presLayoutVars>
          <dgm:chMax val="0"/>
          <dgm:bulletEnabled val="1"/>
        </dgm:presLayoutVars>
      </dgm:prSet>
      <dgm:spPr/>
      <dgm:t>
        <a:bodyPr/>
        <a:lstStyle/>
        <a:p>
          <a:endParaRPr lang="en-US"/>
        </a:p>
      </dgm:t>
    </dgm:pt>
    <dgm:pt modelId="{F58CEA66-70F4-A447-BE4A-67DBE8691C77}" type="pres">
      <dgm:prSet presAssocID="{1A0E895C-E0A7-3D4E-BF68-305A8825D188}" presName="spacer" presStyleCnt="0"/>
      <dgm:spPr/>
    </dgm:pt>
    <dgm:pt modelId="{69DA6217-DD81-BA47-82DB-5E4B31AC20EF}" type="pres">
      <dgm:prSet presAssocID="{9A0FECA0-2F98-C942-8836-F7DC791DA150}" presName="parentText" presStyleLbl="node1" presStyleIdx="1" presStyleCnt="2">
        <dgm:presLayoutVars>
          <dgm:chMax val="0"/>
          <dgm:bulletEnabled val="1"/>
        </dgm:presLayoutVars>
      </dgm:prSet>
      <dgm:spPr/>
      <dgm:t>
        <a:bodyPr/>
        <a:lstStyle/>
        <a:p>
          <a:endParaRPr lang="en-US"/>
        </a:p>
      </dgm:t>
    </dgm:pt>
  </dgm:ptLst>
  <dgm:cxnLst>
    <dgm:cxn modelId="{F1EFD64D-BC61-42B7-BBDA-0042C537A198}" type="presOf" srcId="{112DCCF5-18F4-1548-A4C4-D8831A752279}" destId="{31DA368E-AC23-B244-8B1F-42590C7098FA}" srcOrd="0" destOrd="0" presId="urn:microsoft.com/office/officeart/2005/8/layout/vList2"/>
    <dgm:cxn modelId="{B5E1D24D-9D39-C949-8514-0425AF8334D3}" srcId="{E5589070-9DED-7549-B696-8661C6E0B82B}" destId="{112DCCF5-18F4-1548-A4C4-D8831A752279}" srcOrd="0" destOrd="0" parTransId="{AE25446F-125C-C64D-855B-0E4A70B00644}" sibTransId="{1A0E895C-E0A7-3D4E-BF68-305A8825D188}"/>
    <dgm:cxn modelId="{8D709F1F-44D7-4B47-94CE-052EBC2FBAB9}" srcId="{E5589070-9DED-7549-B696-8661C6E0B82B}" destId="{9A0FECA0-2F98-C942-8836-F7DC791DA150}" srcOrd="1" destOrd="0" parTransId="{24362233-C0F1-864E-AF88-EDF814374627}" sibTransId="{A2702EE3-783B-6140-BDD6-18ADBD606CB9}"/>
    <dgm:cxn modelId="{86980117-9DB9-474C-9A21-7974F0E85E47}" type="presOf" srcId="{9A0FECA0-2F98-C942-8836-F7DC791DA150}" destId="{69DA6217-DD81-BA47-82DB-5E4B31AC20EF}" srcOrd="0" destOrd="0" presId="urn:microsoft.com/office/officeart/2005/8/layout/vList2"/>
    <dgm:cxn modelId="{F48CEC4C-FC02-47D0-8550-F2C13733FC95}" type="presOf" srcId="{E5589070-9DED-7549-B696-8661C6E0B82B}" destId="{4872FFD3-5643-4446-ACE4-D17248F843A5}" srcOrd="0" destOrd="0" presId="urn:microsoft.com/office/officeart/2005/8/layout/vList2"/>
    <dgm:cxn modelId="{4622D57D-BA88-42E2-AE22-AC3F76AF6576}" type="presParOf" srcId="{4872FFD3-5643-4446-ACE4-D17248F843A5}" destId="{31DA368E-AC23-B244-8B1F-42590C7098FA}" srcOrd="0" destOrd="0" presId="urn:microsoft.com/office/officeart/2005/8/layout/vList2"/>
    <dgm:cxn modelId="{8BE77B7F-B2C4-42D3-A4E9-140A38242B49}" type="presParOf" srcId="{4872FFD3-5643-4446-ACE4-D17248F843A5}" destId="{F58CEA66-70F4-A447-BE4A-67DBE8691C77}" srcOrd="1" destOrd="0" presId="urn:microsoft.com/office/officeart/2005/8/layout/vList2"/>
    <dgm:cxn modelId="{0E8D440E-A665-478E-808D-7B54984722F8}" type="presParOf" srcId="{4872FFD3-5643-4446-ACE4-D17248F843A5}" destId="{69DA6217-DD81-BA47-82DB-5E4B31AC20EF}" srcOrd="2" destOrd="0" presId="urn:microsoft.com/office/officeart/2005/8/layout/vList2"/>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1B7239-CE86-42E7-9352-A2C97BD0E2D6}" type="datetimeFigureOut">
              <a:rPr lang="en-US" smtClean="0"/>
              <a:pPr/>
              <a:t>4/8/2017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6EC7D2-BABF-4E18-8621-A3F7469B11A2}"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b="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b="0">
                <a:latin typeface="Calibri" pitchFamily="34" charset="0"/>
              </a:defRPr>
            </a:lvl1pPr>
          </a:lstStyle>
          <a:p>
            <a:pPr>
              <a:defRPr/>
            </a:pPr>
            <a:fld id="{37402B5E-4C00-40AF-8CCA-6E141B9A1D96}" type="datetime1">
              <a:rPr lang="en-US"/>
              <a:pPr>
                <a:defRPr/>
              </a:pPr>
              <a:t>4/8/2017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b="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b="0">
                <a:latin typeface="Calibri" pitchFamily="34" charset="0"/>
              </a:defRPr>
            </a:lvl1pPr>
          </a:lstStyle>
          <a:p>
            <a:pPr>
              <a:defRPr/>
            </a:pPr>
            <a:r>
              <a:rPr lang="en-US" dirty="0" smtClean="0"/>
              <a:t>1</a:t>
            </a:r>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r>
              <a:rPr lang="en-US" smtClean="0">
                <a:ea typeface="ＭＳ Ｐゴシック" pitchFamily="34" charset="-128"/>
              </a:rPr>
              <a:t>Often organizations join forces through </a:t>
            </a:r>
            <a:r>
              <a:rPr lang="en-US" b="1" i="1" smtClean="0">
                <a:ea typeface="ＭＳ Ｐゴシック" pitchFamily="34" charset="-128"/>
              </a:rPr>
              <a:t>mergers</a:t>
            </a:r>
            <a:r>
              <a:rPr lang="en-US" smtClean="0">
                <a:ea typeface="ＭＳ Ｐゴシック" pitchFamily="34" charset="-128"/>
              </a:rPr>
              <a:t> (two companies becoming one) and </a:t>
            </a:r>
            <a:r>
              <a:rPr lang="en-US" b="1" i="1" smtClean="0">
                <a:ea typeface="ＭＳ Ｐゴシック" pitchFamily="34" charset="-128"/>
              </a:rPr>
              <a:t>acquisitions</a:t>
            </a:r>
            <a:r>
              <a:rPr lang="en-US" smtClean="0">
                <a:ea typeface="ＭＳ Ｐゴシック" pitchFamily="34" charset="-128"/>
              </a:rPr>
              <a:t> (one company buying another).</a:t>
            </a:r>
          </a:p>
          <a:p>
            <a:r>
              <a:rPr lang="en-US" smtClean="0">
                <a:ea typeface="ＭＳ Ｐゴシック" pitchFamily="34" charset="-128"/>
              </a:rPr>
              <a:t>HRM should have a significant role in carrying out a merger or acquisition:</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r>
              <a:rPr lang="en-US" smtClean="0">
                <a:ea typeface="ＭＳ Ｐゴシック" pitchFamily="34" charset="-128"/>
              </a:rPr>
              <a:t>Rapidly changing customer needs and technology have caused many organizations to rethink the way they get work done. Therefore, many organizations have undertaken </a:t>
            </a:r>
            <a:r>
              <a:rPr lang="en-US" b="1" i="1" smtClean="0">
                <a:ea typeface="ＭＳ Ｐゴシック" pitchFamily="34" charset="-128"/>
              </a:rPr>
              <a:t>reengineering</a:t>
            </a:r>
            <a:r>
              <a:rPr lang="en-US" smtClean="0">
                <a:ea typeface="ＭＳ Ｐゴシック" pitchFamily="34" charset="-128"/>
              </a:rPr>
              <a:t>.</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a:lstStyle/>
          <a:p>
            <a:r>
              <a:rPr lang="en-US" dirty="0" smtClean="0">
                <a:ea typeface="ＭＳ Ｐゴシック" pitchFamily="34" charset="-128"/>
              </a:rPr>
              <a:t>Employees may need training for their reengineered jobs.</a:t>
            </a:r>
          </a:p>
          <a:p>
            <a:r>
              <a:rPr lang="en-US" dirty="0" smtClean="0">
                <a:ea typeface="ＭＳ Ｐゴシック" pitchFamily="34" charset="-128"/>
              </a:rPr>
              <a:t>The organization may need to redesign the structure of its pay and benefits to make them more appropriate for its new way of operating.</a:t>
            </a:r>
          </a:p>
          <a:p>
            <a:r>
              <a:rPr lang="en-US" dirty="0" smtClean="0">
                <a:ea typeface="ＭＳ Ｐゴシック" pitchFamily="34" charset="-128"/>
              </a:rPr>
              <a:t>It also may need to recruit employees with a new set of skills.</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a:lstStyle/>
          <a:p>
            <a:r>
              <a:rPr lang="en-US" dirty="0" smtClean="0">
                <a:ea typeface="ＭＳ Ｐゴシック" pitchFamily="34" charset="-128"/>
              </a:rPr>
              <a:t>Many organizations are increasingly outsourcing business activities.</a:t>
            </a:r>
          </a:p>
          <a:p>
            <a:endParaRPr lang="en-US" dirty="0" smtClean="0">
              <a:ea typeface="ＭＳ Ｐゴシック" pitchFamily="34" charset="-128"/>
            </a:endParaRPr>
          </a:p>
          <a:p>
            <a:r>
              <a:rPr lang="en-US" dirty="0" smtClean="0">
                <a:ea typeface="ＭＳ Ｐゴシック" pitchFamily="34" charset="-128"/>
              </a:rPr>
              <a:t>Many HR functions are being outsourced. One recent study suggests that 8 out of 10 companies outsource at least one human resource activity.</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
        <p:nvSpPr>
          <p:cNvPr id="4" name="Slide Number Placeholder 3"/>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r>
              <a:rPr lang="en-US" dirty="0" smtClean="0">
                <a:ea typeface="ＭＳ Ｐゴシック" pitchFamily="34" charset="-128"/>
              </a:rPr>
              <a:t>Human resource professionals need to be aware of trends in the composition of the external labor market, because these trends affect the organization’s options for creating a well-skilled, motivated internal labor force.</a:t>
            </a:r>
          </a:p>
          <a:p>
            <a:r>
              <a:rPr lang="en-US" dirty="0" smtClean="0">
                <a:ea typeface="ＭＳ Ｐゴシック" pitchFamily="34" charset="-128"/>
              </a:rPr>
              <a:t>The  key trends are:</a:t>
            </a:r>
          </a:p>
          <a:p>
            <a:pPr>
              <a:buFont typeface="Calibri" pitchFamily="34" charset="0"/>
              <a:buAutoNum type="arabicPeriod"/>
            </a:pPr>
            <a:r>
              <a:rPr lang="en-US" dirty="0" smtClean="0">
                <a:ea typeface="ＭＳ Ｐゴシック" pitchFamily="34" charset="-128"/>
              </a:rPr>
              <a:t>An aging workforce</a:t>
            </a:r>
          </a:p>
          <a:p>
            <a:pPr>
              <a:buFont typeface="Calibri" pitchFamily="34" charset="0"/>
              <a:buAutoNum type="arabicPeriod"/>
            </a:pPr>
            <a:r>
              <a:rPr lang="en-US" dirty="0" smtClean="0">
                <a:ea typeface="ＭＳ Ｐゴシック" pitchFamily="34" charset="-128"/>
              </a:rPr>
              <a:t>A diverse workforce</a:t>
            </a:r>
          </a:p>
          <a:p>
            <a:pPr>
              <a:buFont typeface="Calibri" pitchFamily="34" charset="0"/>
              <a:buAutoNum type="arabicPeriod"/>
            </a:pPr>
            <a:r>
              <a:rPr lang="en-US" dirty="0" smtClean="0">
                <a:ea typeface="ＭＳ Ｐゴシック" pitchFamily="34" charset="-128"/>
              </a:rPr>
              <a:t>Skill deficiencies of the workforce</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US" dirty="0" smtClean="0">
                <a:ea typeface="ＭＳ Ｐゴシック" pitchFamily="34" charset="-128"/>
              </a:rPr>
              <a:t>To compete in today’s economy, companies need to provide high-quality products and services.</a:t>
            </a:r>
          </a:p>
          <a:p>
            <a:r>
              <a:rPr lang="en-US" dirty="0" smtClean="0">
                <a:ea typeface="ＭＳ Ｐゴシック" pitchFamily="34" charset="-128"/>
              </a:rPr>
              <a:t>If companies do not adhere to quality standards, they will have difficulty selling their product or service to vendors, suppliers, or customers.</a:t>
            </a:r>
          </a:p>
          <a:p>
            <a:r>
              <a:rPr lang="en-US" dirty="0" smtClean="0">
                <a:ea typeface="ＭＳ Ｐゴシック" pitchFamily="34" charset="-128"/>
              </a:rPr>
              <a:t>Therefore, many organizations have adopted some form of </a:t>
            </a:r>
            <a:r>
              <a:rPr lang="en-US" b="1" i="1" dirty="0" smtClean="0">
                <a:ea typeface="ＭＳ Ｐゴシック" pitchFamily="34" charset="-128"/>
              </a:rPr>
              <a:t>total quality management (TQM)</a:t>
            </a:r>
            <a:r>
              <a:rPr lang="en-US" dirty="0" smtClean="0">
                <a:ea typeface="ＭＳ Ｐゴシック" pitchFamily="34" charset="-128"/>
              </a:rPr>
              <a:t>.</a:t>
            </a: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a:lstStyle/>
          <a:p>
            <a:endParaRPr lang="en-US" smtClean="0">
              <a:ea typeface="ＭＳ Ｐゴシック" pitchFamily="34" charset="-128"/>
            </a:endParaRPr>
          </a:p>
        </p:txBody>
      </p:sp>
      <p:sp>
        <p:nvSpPr>
          <p:cNvPr id="5" name="Slide Number Placeholder 4"/>
          <p:cNvSpPr>
            <a:spLocks noGrp="1"/>
          </p:cNvSpPr>
          <p:nvPr>
            <p:ph type="sldNum" sz="quarter" idx="10"/>
          </p:nvPr>
        </p:nvSpPr>
        <p:spPr/>
        <p:txBody>
          <a:bodyPr/>
          <a:lstStyle/>
          <a:p>
            <a:pPr>
              <a:defRPr/>
            </a:pPr>
            <a:r>
              <a:rPr lang="en-US" smtClean="0"/>
              <a:t>1</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r" eaLnBrk="1" latinLnBrk="0" hangingPunct="1"/>
            <a:fld id="{ACA69E81-B9B6-4F6D-B14E-B4CF0E0EC5AE}" type="datetime1">
              <a:rPr lang="en-US" smtClean="0"/>
              <a:pPr algn="r" eaLnBrk="1" latinLnBrk="0" hangingPunct="1"/>
              <a:t>4/8/2017</a:t>
            </a:fld>
            <a:endParaRPr lang="en-US" sz="14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l" eaLnBrk="1" latinLnBrk="0" hangingPunct="1"/>
            <a:endParaRPr kumimoji="0" lang="en-US" dirty="0">
              <a:solidFill>
                <a:srgbClr val="FFFFFF"/>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r" eaLnBrk="1" latinLnBrk="0" hangingPunct="1"/>
            <a:fld id="{D9D922F0-0544-4611-BEC1-BF55119B1CFB}" type="datetime1">
              <a:rPr lang="en-US" smtClean="0"/>
              <a:pPr algn="r" eaLnBrk="1" latinLnBrk="0" hangingPunct="1"/>
              <a:t>4/8/2017</a:t>
            </a:fld>
            <a:endParaRPr lang="en-US" sz="1400" dirty="0">
              <a:solidFill>
                <a:srgbClr val="FFFFFF"/>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6" name="Slide Number Placeholder 5"/>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lgn="r" eaLnBrk="1" latinLnBrk="0" hangingPunct="1"/>
            <a:fld id="{461D9635-A4F4-4D76-9B54-F975E8ADC8E4}" type="datetime1">
              <a:rPr lang="en-US" smtClean="0"/>
              <a:pPr algn="r" eaLnBrk="1" latinLnBrk="0" hangingPunct="1"/>
              <a:t>4/8/2017</a:t>
            </a:fld>
            <a:endParaRPr lang="en-US" sz="1400" dirty="0">
              <a:solidFill>
                <a:srgbClr val="FFFFFF"/>
              </a:solidFill>
            </a:endParaRPr>
          </a:p>
        </p:txBody>
      </p:sp>
      <p:sp>
        <p:nvSpPr>
          <p:cNvPr id="5" name="Footer Placeholder 4"/>
          <p:cNvSpPr>
            <a:spLocks noGrp="1"/>
          </p:cNvSpPr>
          <p:nvPr>
            <p:ph type="ftr" sz="quarter" idx="11"/>
          </p:nvPr>
        </p:nvSpPr>
        <p:spPr>
          <a:xfrm>
            <a:off x="457201" y="6248207"/>
            <a:ext cx="5573483" cy="365125"/>
          </a:xfrm>
        </p:spPr>
        <p:txBody>
          <a:bodyPr/>
          <a:lstStyle/>
          <a:p>
            <a:pPr algn="l" eaLnBrk="1" latinLnBrk="0" hangingPunct="1"/>
            <a:endParaRPr kumimoji="0" lang="en-US" dirty="0">
              <a:solidFill>
                <a:srgbClr val="FFFFFF"/>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lgn="r" eaLnBrk="1" latinLnBrk="0" hangingPunct="1"/>
            <a:fld id="{944688DD-735F-47B8-BEAC-273AE376F5FE}" type="datetime1">
              <a:rPr lang="en-US" smtClean="0"/>
              <a:pPr algn="r" eaLnBrk="1" latinLnBrk="0" hangingPunct="1"/>
              <a:t>4/8/2017</a:t>
            </a:fld>
            <a:endParaRPr lang="en-US" sz="1400" dirty="0">
              <a:solidFill>
                <a:srgbClr val="FFFFFF"/>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lgn="r" eaLnBrk="1" latinLnBrk="0" hangingPunct="1"/>
            <a:fld id="{BF1A3A6B-8071-4C20-B068-320BA80AA6DD}" type="datetime1">
              <a:rPr lang="en-US" smtClean="0"/>
              <a:pPr algn="r" eaLnBrk="1" latinLnBrk="0" hangingPunct="1"/>
              <a:t>4/8/2017</a:t>
            </a:fld>
            <a:endParaRPr lang="en-US" sz="1400" dirty="0">
              <a:solidFill>
                <a:srgbClr val="FFFFFF"/>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4" name="Footer Placeholder 13"/>
          <p:cNvSpPr>
            <a:spLocks noGrp="1"/>
          </p:cNvSpPr>
          <p:nvPr>
            <p:ph type="ftr" sz="quarter" idx="12"/>
          </p:nvPr>
        </p:nvSpPr>
        <p:spPr/>
        <p:txBody>
          <a:bodyPr/>
          <a:lstStyle/>
          <a:p>
            <a:pPr algn="l" eaLnBrk="1" latinLnBrk="0" hangingPunct="1"/>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lgn="r" eaLnBrk="1" latinLnBrk="0" hangingPunct="1"/>
            <a:fld id="{EC136222-F1B3-4811-9468-2E3B28551B5D}" type="datetime1">
              <a:rPr lang="en-US" smtClean="0"/>
              <a:pPr algn="r" eaLnBrk="1" latinLnBrk="0" hangingPunct="1"/>
              <a:t>4/8/2017</a:t>
            </a:fld>
            <a:endParaRPr lang="en-US" sz="1400" dirty="0">
              <a:solidFill>
                <a:srgbClr val="FFFFFF"/>
              </a:solidFill>
            </a:endParaRPr>
          </a:p>
        </p:txBody>
      </p:sp>
      <p:sp>
        <p:nvSpPr>
          <p:cNvPr id="10" name="Slide Number Placeholder 9"/>
          <p:cNvSpPr>
            <a:spLocks noGrp="1"/>
          </p:cNvSpPr>
          <p:nvPr>
            <p:ph type="sldNum" sz="quarter" idx="16"/>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2" name="Footer Placeholder 11"/>
          <p:cNvSpPr>
            <a:spLocks noGrp="1"/>
          </p:cNvSpPr>
          <p:nvPr>
            <p:ph type="ftr" sz="quarter" idx="17"/>
          </p:nvPr>
        </p:nvSpPr>
        <p:spPr/>
        <p:txBody>
          <a:bodyPr rtlCol="0"/>
          <a:lstStyle/>
          <a:p>
            <a:pPr algn="l" eaLnBrk="1" latinLnBrk="0" hangingPunct="1"/>
            <a:endParaRPr kumimoji="0" lang="en-US" dirty="0">
              <a:solidFill>
                <a:srgbClr val="FFFFFF"/>
              </a:solidFill>
            </a:endParaRPr>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lgn="r" eaLnBrk="1" latinLnBrk="0" hangingPunct="1"/>
            <a:fld id="{DF354048-DFD1-4712-ACA2-83B985038655}" type="datetime1">
              <a:rPr lang="en-US" smtClean="0"/>
              <a:pPr algn="r" eaLnBrk="1" latinLnBrk="0" hangingPunct="1"/>
              <a:t>4/8/2017</a:t>
            </a:fld>
            <a:endParaRPr lang="en-US" sz="1400" dirty="0">
              <a:solidFill>
                <a:srgbClr val="FFFFFF"/>
              </a:solidFill>
            </a:endParaRPr>
          </a:p>
        </p:txBody>
      </p:sp>
      <p:sp>
        <p:nvSpPr>
          <p:cNvPr id="12" name="Slide Number Placeholder 11"/>
          <p:cNvSpPr>
            <a:spLocks noGrp="1"/>
          </p:cNvSpPr>
          <p:nvPr>
            <p:ph type="sldNum" sz="quarter" idx="16"/>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4" name="Footer Placeholder 13"/>
          <p:cNvSpPr>
            <a:spLocks noGrp="1"/>
          </p:cNvSpPr>
          <p:nvPr>
            <p:ph type="ftr" sz="quarter" idx="17"/>
          </p:nvPr>
        </p:nvSpPr>
        <p:spPr/>
        <p:txBody>
          <a:bodyPr rtlCol="0"/>
          <a:lstStyle/>
          <a:p>
            <a:pPr algn="l" eaLnBrk="1" latinLnBrk="0" hangingPunct="1"/>
            <a:endParaRPr kumimoji="0" lang="en-US" dirty="0">
              <a:solidFill>
                <a:srgbClr val="FFFFFF"/>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3997A708-3040-4A5A-B666-A19B4B0C46D2}" type="datetime1">
              <a:rPr lang="en-US" smtClean="0"/>
              <a:pPr algn="r" eaLnBrk="1" latinLnBrk="0" hangingPunct="1"/>
              <a:t>4/8/2017</a:t>
            </a:fld>
            <a:endParaRPr lang="en-US" sz="1400" dirty="0">
              <a:solidFill>
                <a:srgbClr val="FFFFFF"/>
              </a:solidFill>
            </a:endParaRPr>
          </a:p>
        </p:txBody>
      </p:sp>
      <p:sp>
        <p:nvSpPr>
          <p:cNvPr id="4" name="Footer Placeholder 3"/>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eaLnBrk="1" latinLnBrk="0" hangingPunct="1"/>
            <a:fld id="{D2C1DB6D-D9DF-4DE5-87B9-F4ADA0C136A9}" type="datetime1">
              <a:rPr lang="en-US" smtClean="0"/>
              <a:pPr algn="r" eaLnBrk="1" latinLnBrk="0" hangingPunct="1"/>
              <a:t>4/8/2017</a:t>
            </a:fld>
            <a:endParaRPr lang="en-US" sz="1400" dirty="0">
              <a:solidFill>
                <a:srgbClr val="FFFFFF"/>
              </a:solidFill>
            </a:endParaRPr>
          </a:p>
        </p:txBody>
      </p:sp>
      <p:sp>
        <p:nvSpPr>
          <p:cNvPr id="3" name="Footer Placeholder 2"/>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lgn="r" eaLnBrk="1" latinLnBrk="0" hangingPunct="1"/>
            <a:fld id="{9C5C57E7-703A-4738-A0A4-06BC9FE3D731}" type="datetime1">
              <a:rPr lang="en-US" smtClean="0"/>
              <a:pPr algn="r" eaLnBrk="1" latinLnBrk="0" hangingPunct="1"/>
              <a:t>4/8/2017</a:t>
            </a:fld>
            <a:endParaRPr lang="en-US" sz="1400" dirty="0">
              <a:solidFill>
                <a:srgbClr val="FFFFFF"/>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rgbClr val="FFFFFF"/>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lgn="r" eaLnBrk="1" latinLnBrk="0" hangingPunct="1"/>
            <a:fld id="{77036336-0C2B-477C-8578-27DA4439484A}" type="datetime1">
              <a:rPr lang="en-US" smtClean="0"/>
              <a:pPr algn="r" eaLnBrk="1" latinLnBrk="0" hangingPunct="1"/>
              <a:t>4/8/2017</a:t>
            </a:fld>
            <a:endParaRPr lang="en-US" sz="1400" dirty="0">
              <a:solidFill>
                <a:srgbClr val="FFFFFF"/>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4" name="Footer Placeholder 13"/>
          <p:cNvSpPr>
            <a:spLocks noGrp="1"/>
          </p:cNvSpPr>
          <p:nvPr>
            <p:ph type="ftr" sz="quarter" idx="12"/>
          </p:nvPr>
        </p:nvSpPr>
        <p:spPr>
          <a:xfrm>
            <a:off x="1600200" y="6248206"/>
            <a:ext cx="4572000" cy="365125"/>
          </a:xfrm>
        </p:spPr>
        <p:txBody>
          <a:bodyPr rtlCol="0"/>
          <a:lstStyle/>
          <a:p>
            <a:pPr algn="l" eaLnBrk="1" latinLnBrk="0" hangingPunct="1"/>
            <a:endParaRPr kumimoji="0" lang="en-US" dirty="0">
              <a:solidFill>
                <a:srgbClr val="FFFFFF"/>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lgn="r" eaLnBrk="1" latinLnBrk="0" hangingPunct="1"/>
            <a:fld id="{94F7A989-24EF-496C-9623-2B04ECEB807C}" type="datetime1">
              <a:rPr lang="en-US" smtClean="0"/>
              <a:pPr algn="r" eaLnBrk="1" latinLnBrk="0" hangingPunct="1"/>
              <a:t>4/8/2017</a:t>
            </a:fld>
            <a:endParaRPr lang="en-US" sz="1400" dirty="0">
              <a:solidFill>
                <a:srgbClr val="FFFFFF"/>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l" eaLnBrk="1" latinLnBrk="0" hangingPunct="1"/>
            <a:endParaRPr kumimoji="0" lang="en-US" dirty="0">
              <a:solidFill>
                <a:srgbClr val="FFFFFF"/>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0" name="TextBox 9"/>
          <p:cNvSpPr txBox="1"/>
          <p:nvPr userDrawn="1"/>
        </p:nvSpPr>
        <p:spPr>
          <a:xfrm>
            <a:off x="8293100" y="6562725"/>
            <a:ext cx="850900" cy="274638"/>
          </a:xfrm>
          <a:prstGeom prst="rect">
            <a:avLst/>
          </a:prstGeom>
          <a:noFill/>
        </p:spPr>
        <p:txBody>
          <a:bodyPr>
            <a:spAutoFit/>
          </a:bodyPr>
          <a:lstStyle/>
          <a:p>
            <a:pPr algn="r">
              <a:defRPr/>
            </a:pPr>
            <a:r>
              <a:rPr lang="en-US" sz="1200">
                <a:latin typeface="Calibri" pitchFamily="34" charset="0"/>
              </a:rPr>
              <a:t>2-</a:t>
            </a:r>
            <a:fld id="{E2E56F66-FDD3-4D4D-979A-9831077EEA44}" type="slidenum">
              <a:rPr lang="en-US" sz="1200">
                <a:latin typeface="Calibri" pitchFamily="34" charset="0"/>
              </a:rPr>
              <a:pPr algn="r">
                <a:defRPr/>
              </a:pPr>
              <a:t>‹#›</a:t>
            </a:fld>
            <a:endParaRPr lang="en-US" sz="1200">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transition/>
  <p:timing>
    <p:tnLst>
      <p:par>
        <p:cTn id="1" dur="indefinite" restart="never" nodeType="tmRoot"/>
      </p:par>
    </p:tnLst>
  </p:timing>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slide" Target="slide6.xml"/><Relationship Id="rId7" Type="http://schemas.openxmlformats.org/officeDocument/2006/relationships/slide" Target="slide2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12.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530350"/>
            <a:ext cx="7772400" cy="1362075"/>
          </a:xfrm>
        </p:spPr>
        <p:txBody>
          <a:bodyPr>
            <a:normAutofit/>
          </a:bodyPr>
          <a:lstStyle/>
          <a:p>
            <a:r>
              <a:rPr lang="en-US" dirty="0" smtClean="0">
                <a:solidFill>
                  <a:schemeClr val="tx1"/>
                </a:solidFill>
              </a:rPr>
              <a:t>                      TRENDS IN HRM</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Embracing New Technology</a:t>
            </a:r>
            <a:endParaRPr lang="en-US" b="1" dirty="0">
              <a:solidFill>
                <a:schemeClr val="tx1"/>
              </a:solidFill>
            </a:endParaRPr>
          </a:p>
        </p:txBody>
      </p:sp>
      <p:sp>
        <p:nvSpPr>
          <p:cNvPr id="3" name="Content Placeholder 2"/>
          <p:cNvSpPr>
            <a:spLocks noGrp="1"/>
          </p:cNvSpPr>
          <p:nvPr>
            <p:ph sz="quarter" idx="1"/>
          </p:nvPr>
        </p:nvSpPr>
        <p:spPr/>
        <p:txBody>
          <a:bodyPr>
            <a:normAutofit/>
          </a:bodyPr>
          <a:lstStyle/>
          <a:p>
            <a:pPr>
              <a:lnSpc>
                <a:spcPct val="90000"/>
              </a:lnSpc>
            </a:pPr>
            <a:r>
              <a:rPr lang="en-US" sz="2800" b="1" dirty="0" smtClean="0"/>
              <a:t>Human Resources Information System (HRIS)</a:t>
            </a:r>
          </a:p>
          <a:p>
            <a:pPr lvl="1">
              <a:lnSpc>
                <a:spcPct val="90000"/>
              </a:lnSpc>
            </a:pPr>
            <a:r>
              <a:rPr lang="en-US" sz="2800" dirty="0" smtClean="0"/>
              <a:t> is a system that lets you keep track of all your employees and information about them. It is usually done in a database or, more often, in a series of inter-related databases.</a:t>
            </a:r>
          </a:p>
          <a:p>
            <a:pPr lvl="1">
              <a:lnSpc>
                <a:spcPct val="90000"/>
              </a:lnSpc>
            </a:pPr>
            <a:r>
              <a:rPr lang="en-US" sz="2800" b="1" dirty="0" smtClean="0"/>
              <a:t>Benefits:</a:t>
            </a:r>
          </a:p>
          <a:p>
            <a:pPr lvl="2">
              <a:lnSpc>
                <a:spcPct val="90000"/>
              </a:lnSpc>
            </a:pPr>
            <a:r>
              <a:rPr lang="en-US" sz="2400" dirty="0" smtClean="0"/>
              <a:t>Store and retrieve of large quantities of data.</a:t>
            </a:r>
          </a:p>
          <a:p>
            <a:pPr lvl="2">
              <a:lnSpc>
                <a:spcPct val="90000"/>
              </a:lnSpc>
            </a:pPr>
            <a:r>
              <a:rPr lang="en-US" sz="2400" dirty="0" smtClean="0"/>
              <a:t>Combine and reconfigure data to create new information.</a:t>
            </a:r>
          </a:p>
          <a:p>
            <a:pPr lvl="2">
              <a:lnSpc>
                <a:spcPct val="90000"/>
              </a:lnSpc>
            </a:pPr>
            <a:r>
              <a:rPr lang="en-US" sz="2400" dirty="0" smtClean="0"/>
              <a:t>Easier communications.</a:t>
            </a:r>
          </a:p>
          <a:p>
            <a:pPr lvl="2">
              <a:lnSpc>
                <a:spcPct val="90000"/>
              </a:lnSpc>
            </a:pPr>
            <a:r>
              <a:rPr lang="en-US" sz="2400" dirty="0" smtClean="0"/>
              <a:t>Lower administrative costs, increase productivity and response times.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solidFill>
              </a:rPr>
              <a:t>Embracing New Technology</a:t>
            </a:r>
            <a:endParaRPr lang="en-US" b="1" dirty="0">
              <a:solidFill>
                <a:schemeClr val="tx1"/>
              </a:solidFill>
            </a:endParaRPr>
          </a:p>
        </p:txBody>
      </p:sp>
      <p:sp>
        <p:nvSpPr>
          <p:cNvPr id="6" name="Content Placeholder 5"/>
          <p:cNvSpPr>
            <a:spLocks noGrp="1"/>
          </p:cNvSpPr>
          <p:nvPr>
            <p:ph sz="quarter" idx="1"/>
          </p:nvPr>
        </p:nvSpPr>
        <p:spPr>
          <a:xfrm>
            <a:off x="612648" y="1638300"/>
            <a:ext cx="8153400" cy="4495800"/>
          </a:xfrm>
        </p:spPr>
        <p:txBody>
          <a:bodyPr>
            <a:normAutofit/>
          </a:bodyPr>
          <a:lstStyle/>
          <a:p>
            <a:pPr marL="1314450" lvl="2" indent="-514350">
              <a:buFont typeface="Wingdings" pitchFamily="2" charset="2"/>
              <a:buChar char="§"/>
            </a:pPr>
            <a:r>
              <a:rPr lang="en-US" sz="2800" dirty="0" smtClean="0"/>
              <a:t>Specialized applications</a:t>
            </a:r>
          </a:p>
          <a:p>
            <a:pPr marL="1314450" lvl="2" indent="-514350">
              <a:buFont typeface="Wingdings" pitchFamily="2" charset="2"/>
              <a:buChar char="§"/>
            </a:pPr>
            <a:endParaRPr lang="en-US" sz="2800" dirty="0" smtClean="0"/>
          </a:p>
          <a:p>
            <a:pPr marL="1771650" lvl="3" indent="-514350">
              <a:buFont typeface="Wingdings" pitchFamily="2" charset="2"/>
              <a:buChar char="v"/>
            </a:pPr>
            <a:r>
              <a:rPr lang="en-US" sz="2400" dirty="0" smtClean="0"/>
              <a:t>Succession planning</a:t>
            </a:r>
          </a:p>
          <a:p>
            <a:pPr marL="1771650" lvl="3" indent="-514350">
              <a:buFont typeface="Wingdings" pitchFamily="2" charset="2"/>
              <a:buChar char="v"/>
            </a:pPr>
            <a:endParaRPr lang="en-US" sz="2400" dirty="0" smtClean="0"/>
          </a:p>
          <a:p>
            <a:pPr marL="1771650" lvl="3" indent="-514350">
              <a:buFont typeface="Wingdings" pitchFamily="2" charset="2"/>
              <a:buChar char="v"/>
            </a:pPr>
            <a:r>
              <a:rPr lang="en-US" sz="2400" dirty="0" smtClean="0"/>
              <a:t>Job evaluation</a:t>
            </a:r>
          </a:p>
          <a:p>
            <a:pPr marL="1771650" lvl="3" indent="-514350">
              <a:buFont typeface="Wingdings" pitchFamily="2" charset="2"/>
              <a:buChar char="v"/>
            </a:pPr>
            <a:endParaRPr lang="en-US" sz="2400" dirty="0" smtClean="0"/>
          </a:p>
          <a:p>
            <a:pPr marL="1771650" lvl="3" indent="-514350">
              <a:buFont typeface="Wingdings" pitchFamily="2" charset="2"/>
              <a:buChar char="v"/>
            </a:pPr>
            <a:r>
              <a:rPr lang="en-US" sz="2400" dirty="0" smtClean="0"/>
              <a:t>Employee performance evaluation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blinds(horizontal)">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3. Manage the Changing Workforce</a:t>
            </a:r>
            <a:endParaRPr lang="en-US" b="1" dirty="0">
              <a:solidFill>
                <a:schemeClr val="tx1"/>
              </a:solidFill>
            </a:endParaRPr>
          </a:p>
        </p:txBody>
      </p:sp>
      <p:sp>
        <p:nvSpPr>
          <p:cNvPr id="6" name="Content Placeholder 5"/>
          <p:cNvSpPr>
            <a:spLocks noGrp="1"/>
          </p:cNvSpPr>
          <p:nvPr>
            <p:ph sz="quarter" idx="1"/>
          </p:nvPr>
        </p:nvSpPr>
        <p:spPr/>
        <p:txBody>
          <a:bodyPr>
            <a:normAutofit/>
          </a:bodyPr>
          <a:lstStyle/>
          <a:p>
            <a:pPr marL="514350" indent="-514350">
              <a:buAutoNum type="arabicPeriod"/>
            </a:pPr>
            <a:r>
              <a:rPr lang="en-US" sz="3200" b="1" dirty="0" smtClean="0"/>
              <a:t>Increased diversity in the workforce</a:t>
            </a:r>
          </a:p>
          <a:p>
            <a:pPr lvl="1">
              <a:buFont typeface="Wingdings" pitchFamily="2" charset="2"/>
              <a:buChar char="Ø"/>
            </a:pPr>
            <a:r>
              <a:rPr lang="en-US" sz="2400" dirty="0" smtClean="0"/>
              <a:t>Creating workplace that respects and includes differences</a:t>
            </a:r>
          </a:p>
          <a:p>
            <a:pPr lvl="1">
              <a:buFont typeface="Wingdings" pitchFamily="2" charset="2"/>
              <a:buChar char="Ø"/>
            </a:pPr>
            <a:r>
              <a:rPr lang="en-US" sz="2400" dirty="0" smtClean="0"/>
              <a:t>Recognizing unique contributions individuals with  differences can make</a:t>
            </a:r>
          </a:p>
          <a:p>
            <a:pPr lvl="1">
              <a:buFont typeface="Wingdings" pitchFamily="2" charset="2"/>
              <a:buChar char="Ø"/>
            </a:pPr>
            <a:r>
              <a:rPr lang="en-US" sz="2400" dirty="0" smtClean="0"/>
              <a:t>Creating work environment that maximizes potential of all employees</a:t>
            </a:r>
          </a:p>
          <a:p>
            <a:pPr lvl="1">
              <a:buFont typeface="Wingdings" pitchFamily="2" charset="2"/>
              <a:buChar char="Ø"/>
            </a:pPr>
            <a:endParaRPr lang="en-US" sz="2400" dirty="0" smtClean="0"/>
          </a:p>
          <a:p>
            <a:pPr marL="514350" indent="-514350">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98475" y="457200"/>
            <a:ext cx="8229600" cy="723900"/>
          </a:xfrm>
          <a:ln>
            <a:headEnd/>
            <a:tailEnd/>
          </a:ln>
        </p:spPr>
        <p:txBody>
          <a:bodyPr anchor="t">
            <a:noAutofit/>
          </a:bodyPr>
          <a:lstStyle/>
          <a:p>
            <a:pPr algn="ctr"/>
            <a:r>
              <a:rPr lang="en-US" b="1" dirty="0" smtClean="0">
                <a:solidFill>
                  <a:schemeClr val="tx1"/>
                </a:solidFill>
              </a:rPr>
              <a:t>Manage the Changing Workforce</a:t>
            </a:r>
            <a:endParaRPr lang="en-US" b="1" dirty="0" smtClean="0">
              <a:solidFill>
                <a:schemeClr val="tx1"/>
              </a:solidFill>
              <a:ea typeface="ＭＳ Ｐゴシック" pitchFamily="34" charset="-128"/>
            </a:endParaRPr>
          </a:p>
        </p:txBody>
      </p:sp>
      <p:sp>
        <p:nvSpPr>
          <p:cNvPr id="4" name="Content Placeholder 3"/>
          <p:cNvSpPr>
            <a:spLocks noGrp="1"/>
          </p:cNvSpPr>
          <p:nvPr>
            <p:ph sz="quarter" idx="1"/>
          </p:nvPr>
        </p:nvSpPr>
        <p:spPr/>
        <p:txBody>
          <a:bodyPr>
            <a:normAutofit/>
          </a:bodyPr>
          <a:lstStyle/>
          <a:p>
            <a:pPr marL="514350" indent="-514350">
              <a:buFont typeface="Arial" charset="0"/>
              <a:buAutoNum type="arabicPeriod" startAt="2"/>
              <a:defRPr/>
            </a:pPr>
            <a:r>
              <a:rPr lang="en-US" sz="3500" b="1" dirty="0" smtClean="0"/>
              <a:t>Work-life balance</a:t>
            </a:r>
          </a:p>
          <a:p>
            <a:pPr marL="514350" indent="-514350">
              <a:buFont typeface="Wingdings" pitchFamily="2" charset="2"/>
              <a:buChar char="v"/>
              <a:defRPr/>
            </a:pPr>
            <a:r>
              <a:rPr lang="en-US" sz="3000" dirty="0" smtClean="0"/>
              <a:t>Employees experiencing burnout due to overwork and increased stress – in nearly all occupations  </a:t>
            </a:r>
          </a:p>
          <a:p>
            <a:pPr marL="514350" indent="-514350">
              <a:buFont typeface="Wingdings" pitchFamily="2" charset="2"/>
              <a:buChar char="v"/>
              <a:defRPr/>
            </a:pPr>
            <a:r>
              <a:rPr lang="en-US" sz="3000" dirty="0" smtClean="0"/>
              <a:t>Rise in workplace violence, increase in levels of absenteeism as well as rising workers’ compensation claims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Manage the Changing Workforce</a:t>
            </a:r>
            <a:endParaRPr lang="en-US" b="1" dirty="0">
              <a:solidFill>
                <a:schemeClr val="tx1"/>
              </a:solidFill>
            </a:endParaRPr>
          </a:p>
        </p:txBody>
      </p:sp>
      <p:sp>
        <p:nvSpPr>
          <p:cNvPr id="3" name="Content Placeholder 2"/>
          <p:cNvSpPr>
            <a:spLocks noGrp="1"/>
          </p:cNvSpPr>
          <p:nvPr>
            <p:ph sz="quarter" idx="1"/>
          </p:nvPr>
        </p:nvSpPr>
        <p:spPr/>
        <p:txBody>
          <a:bodyPr>
            <a:normAutofit fontScale="92500" lnSpcReduction="20000"/>
          </a:bodyPr>
          <a:lstStyle/>
          <a:p>
            <a:pPr marL="514350" indent="-514350">
              <a:buNone/>
              <a:defRPr/>
            </a:pPr>
            <a:r>
              <a:rPr lang="en-US" sz="3200" b="1" dirty="0" smtClean="0"/>
              <a:t> Work-life balance</a:t>
            </a:r>
            <a:endParaRPr lang="en-US" sz="3200" dirty="0" smtClean="0"/>
          </a:p>
          <a:p>
            <a:pPr marL="514350" indent="-514350">
              <a:buFont typeface="Wingdings" pitchFamily="2" charset="2"/>
              <a:buChar char="v"/>
              <a:defRPr/>
            </a:pPr>
            <a:r>
              <a:rPr lang="en-US" sz="3200" dirty="0" smtClean="0"/>
              <a:t>According to study by Center for Work-Life Policy, 1.7 million people consider their jobs and work hours excessive  </a:t>
            </a:r>
          </a:p>
          <a:p>
            <a:pPr marL="514350" indent="-514350">
              <a:buFont typeface="Wingdings" pitchFamily="2" charset="2"/>
              <a:buChar char="v"/>
              <a:defRPr/>
            </a:pPr>
            <a:r>
              <a:rPr lang="en-US" sz="3200" dirty="0" smtClean="0"/>
              <a:t>50% of top corporate executives leaving current positions </a:t>
            </a:r>
          </a:p>
          <a:p>
            <a:pPr marL="514350" indent="-514350">
              <a:buFont typeface="Wingdings" pitchFamily="2" charset="2"/>
              <a:buChar char="v"/>
              <a:defRPr/>
            </a:pPr>
            <a:r>
              <a:rPr lang="en-US" sz="3200" dirty="0" smtClean="0"/>
              <a:t>In the US, 70%, and globally, 81%, say jobs are affecting their health.</a:t>
            </a:r>
          </a:p>
          <a:p>
            <a:pPr marL="514350" indent="-514350">
              <a:buFont typeface="Wingdings" pitchFamily="2" charset="2"/>
              <a:buChar char="v"/>
              <a:defRPr/>
            </a:pPr>
            <a:r>
              <a:rPr lang="en-US" sz="3200" dirty="0" smtClean="0"/>
              <a:t>Between 46% and 59% of workers feel stress is affecting their interpersonal relationship.</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Manage the Changing Workforce</a:t>
            </a:r>
            <a:endParaRPr lang="en-US" b="1" dirty="0">
              <a:solidFill>
                <a:schemeClr val="tx1"/>
              </a:solidFill>
            </a:endParaRPr>
          </a:p>
        </p:txBody>
      </p:sp>
      <p:sp>
        <p:nvSpPr>
          <p:cNvPr id="3" name="Content Placeholder 2"/>
          <p:cNvSpPr>
            <a:spLocks noGrp="1"/>
          </p:cNvSpPr>
          <p:nvPr>
            <p:ph sz="quarter" idx="1"/>
          </p:nvPr>
        </p:nvSpPr>
        <p:spPr/>
        <p:txBody>
          <a:bodyPr>
            <a:normAutofit fontScale="92500"/>
          </a:bodyPr>
          <a:lstStyle/>
          <a:p>
            <a:pPr marL="514350" indent="-514350">
              <a:buFont typeface="+mj-lt"/>
              <a:buAutoNum type="arabicPeriod" startAt="3"/>
              <a:defRPr/>
            </a:pPr>
            <a:r>
              <a:rPr lang="en-US" sz="2800" b="1" dirty="0" smtClean="0"/>
              <a:t>Structural shift from the manufacturing to the service sector</a:t>
            </a:r>
          </a:p>
          <a:p>
            <a:pPr marL="914400" lvl="1" indent="-514350">
              <a:buFont typeface="Wingdings" pitchFamily="2" charset="2"/>
              <a:buChar char="v"/>
              <a:defRPr/>
            </a:pPr>
            <a:r>
              <a:rPr lang="en-US" sz="2400" dirty="0" smtClean="0"/>
              <a:t>Growth in part-time employment</a:t>
            </a:r>
          </a:p>
          <a:p>
            <a:pPr marL="914400" lvl="1" indent="-514350">
              <a:buFont typeface="Wingdings" pitchFamily="2" charset="2"/>
              <a:buChar char="v"/>
              <a:defRPr/>
            </a:pPr>
            <a:r>
              <a:rPr lang="en-US" sz="2400" dirty="0" smtClean="0"/>
              <a:t>Rising prominence of women in the workforce</a:t>
            </a:r>
          </a:p>
          <a:p>
            <a:pPr marL="914400" lvl="1" indent="-514350">
              <a:buFont typeface="Wingdings" pitchFamily="2" charset="2"/>
              <a:buChar char="v"/>
              <a:defRPr/>
            </a:pPr>
            <a:r>
              <a:rPr lang="en-US" sz="2400" dirty="0" smtClean="0"/>
              <a:t>Gradual aging of labor force with fewer young people entering workforce and participation rates among older workers increasing</a:t>
            </a:r>
          </a:p>
          <a:p>
            <a:pPr marL="914400" lvl="1" indent="-514350">
              <a:buFont typeface="Wingdings" pitchFamily="2" charset="2"/>
              <a:buChar char="v"/>
              <a:defRPr/>
            </a:pPr>
            <a:r>
              <a:rPr lang="en-US" sz="2400" dirty="0" smtClean="0"/>
              <a:t>Growing importance of temporary employment and self employment</a:t>
            </a:r>
          </a:p>
          <a:p>
            <a:pPr marL="914400" lvl="1" indent="-514350">
              <a:buFont typeface="Wingdings" pitchFamily="2" charset="2"/>
              <a:buChar char="v"/>
              <a:defRPr/>
            </a:pPr>
            <a:r>
              <a:rPr lang="en-US" sz="2400" dirty="0" smtClean="0"/>
              <a:t>Adoption of flexible working practices, such as job sharing and the increasing opportunity to work from </a:t>
            </a:r>
            <a:r>
              <a:rPr lang="en-US" sz="2400" dirty="0" smtClean="0">
                <a:hlinkClick r:id="rId2" action="ppaction://hlinksldjump"/>
              </a:rPr>
              <a:t>home</a:t>
            </a:r>
            <a:r>
              <a:rPr lang="en-US" sz="2400" dirty="0" smtClean="0"/>
              <a:t>. </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bg1"/>
          </a:solidFill>
        </p:spPr>
        <p:txBody>
          <a:bodyPr>
            <a:normAutofit/>
          </a:bodyPr>
          <a:lstStyle/>
          <a:p>
            <a:r>
              <a:rPr lang="en-US" dirty="0" smtClean="0"/>
              <a:t>Human Capital</a:t>
            </a:r>
          </a:p>
          <a:p>
            <a:pPr lvl="1"/>
            <a:r>
              <a:rPr lang="en-US" dirty="0" smtClean="0"/>
              <a:t>The knowledge, skills, and capabilities of individuals that have economic value to an organization.</a:t>
            </a:r>
          </a:p>
          <a:p>
            <a:pPr lvl="1">
              <a:buNone/>
            </a:pPr>
            <a:endParaRPr lang="en-US" dirty="0" smtClean="0"/>
          </a:p>
        </p:txBody>
      </p:sp>
      <p:sp>
        <p:nvSpPr>
          <p:cNvPr id="5" name="Title 4"/>
          <p:cNvSpPr>
            <a:spLocks noGrp="1"/>
          </p:cNvSpPr>
          <p:nvPr>
            <p:ph type="title"/>
          </p:nvPr>
        </p:nvSpPr>
        <p:spPr/>
        <p:txBody>
          <a:bodyPr>
            <a:normAutofit fontScale="90000"/>
          </a:bodyPr>
          <a:lstStyle/>
          <a:p>
            <a:r>
              <a:rPr lang="en-US" b="1" dirty="0" smtClean="0">
                <a:solidFill>
                  <a:schemeClr val="tx1"/>
                </a:solidFill>
              </a:rPr>
              <a:t/>
            </a:r>
            <a:br>
              <a:rPr lang="en-US" b="1" dirty="0" smtClean="0">
                <a:solidFill>
                  <a:schemeClr val="tx1"/>
                </a:solidFill>
              </a:rPr>
            </a:br>
            <a:r>
              <a:rPr lang="en-US" b="1" dirty="0" smtClean="0">
                <a:solidFill>
                  <a:schemeClr val="tx1"/>
                </a:solidFill>
              </a:rPr>
              <a:t>4. Developing Human Capital</a:t>
            </a:r>
            <a:br>
              <a:rPr lang="en-US" b="1" dirty="0" smtClean="0">
                <a:solidFill>
                  <a:schemeClr val="tx1"/>
                </a:solidFill>
              </a:rPr>
            </a:br>
            <a:endParaRPr lang="en-US"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Developing Human Capital</a:t>
            </a:r>
            <a:br>
              <a:rPr lang="en-US" sz="4000" b="1" dirty="0" smtClean="0">
                <a:solidFill>
                  <a:schemeClr val="tx1"/>
                </a:solidFill>
              </a:rPr>
            </a:br>
            <a:endParaRPr lang="en-US" sz="4000" b="1" dirty="0">
              <a:solidFill>
                <a:schemeClr val="tx1"/>
              </a:solidFill>
            </a:endParaRPr>
          </a:p>
        </p:txBody>
      </p:sp>
      <p:sp>
        <p:nvSpPr>
          <p:cNvPr id="3" name="Content Placeholder 2"/>
          <p:cNvSpPr>
            <a:spLocks noGrp="1"/>
          </p:cNvSpPr>
          <p:nvPr>
            <p:ph sz="quarter" idx="1"/>
          </p:nvPr>
        </p:nvSpPr>
        <p:spPr/>
        <p:txBody>
          <a:bodyPr>
            <a:normAutofit lnSpcReduction="10000"/>
          </a:bodyPr>
          <a:lstStyle/>
          <a:p>
            <a:pPr marL="571500" indent="-514350">
              <a:buFont typeface="Arial" pitchFamily="34" charset="0"/>
              <a:buAutoNum type="arabicPeriod"/>
              <a:defRPr/>
            </a:pPr>
            <a:r>
              <a:rPr lang="en-US" sz="4100" dirty="0" smtClean="0"/>
              <a:t>Managing talent – recruitment, development, and retention of the best workers</a:t>
            </a:r>
          </a:p>
          <a:p>
            <a:pPr marL="971550" lvl="1" indent="-514350">
              <a:buNone/>
              <a:defRPr/>
            </a:pPr>
            <a:endParaRPr lang="en-US" dirty="0" smtClean="0"/>
          </a:p>
          <a:p>
            <a:pPr marL="914400" lvl="1" indent="-514350">
              <a:buFont typeface="Wingdings" pitchFamily="2" charset="2"/>
              <a:buChar char="v"/>
              <a:defRPr/>
            </a:pPr>
            <a:r>
              <a:rPr lang="en-US" sz="3600" dirty="0" smtClean="0"/>
              <a:t>Employers need to find innovative ways to “brand” themselves, setting them apart from competitors and becoming an “</a:t>
            </a:r>
            <a:r>
              <a:rPr lang="en-US" sz="3600" b="1" dirty="0" smtClean="0"/>
              <a:t>employer of choice</a:t>
            </a:r>
            <a:r>
              <a:rPr lang="en-US" sz="3600" dirty="0" smtClean="0"/>
              <a:t>”</a:t>
            </a:r>
          </a:p>
          <a:p>
            <a:pPr marL="514350" indent="-514350">
              <a:buNone/>
              <a:defRPr/>
            </a:pPr>
            <a:endParaRPr lang="en-US" sz="4000" dirty="0" smtClean="0"/>
          </a:p>
          <a:p>
            <a:pPr marL="914400" lvl="1" indent="-514350">
              <a:buNone/>
              <a:defRPr/>
            </a:pPr>
            <a:endParaRPr lang="en-US" sz="3600" dirty="0" smtClean="0"/>
          </a:p>
          <a:p>
            <a:pPr marL="971550" lvl="1" indent="-514350">
              <a:buNone/>
              <a:defRPr/>
            </a:pPr>
            <a:endParaRPr lang="en-US" dirty="0" smtClean="0"/>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tx1"/>
                </a:solidFill>
              </a:rPr>
              <a:t>Developing Human Capital</a:t>
            </a:r>
            <a:endParaRPr lang="en-US" sz="4000" b="1" dirty="0">
              <a:solidFill>
                <a:schemeClr val="tx1"/>
              </a:solidFill>
            </a:endParaRPr>
          </a:p>
        </p:txBody>
      </p:sp>
      <p:sp>
        <p:nvSpPr>
          <p:cNvPr id="3" name="Content Placeholder 2"/>
          <p:cNvSpPr>
            <a:spLocks noGrp="1"/>
          </p:cNvSpPr>
          <p:nvPr>
            <p:ph sz="quarter" idx="1"/>
          </p:nvPr>
        </p:nvSpPr>
        <p:spPr/>
        <p:txBody>
          <a:bodyPr>
            <a:normAutofit fontScale="92500"/>
          </a:bodyPr>
          <a:lstStyle/>
          <a:p>
            <a:pPr marL="514350" indent="-514350">
              <a:buFont typeface="Arial" pitchFamily="34" charset="0"/>
              <a:buAutoNum type="arabicPeriod" startAt="2"/>
              <a:defRPr/>
            </a:pPr>
            <a:r>
              <a:rPr lang="en-US" sz="3200" b="1" dirty="0" smtClean="0"/>
              <a:t>Labor shortage – finding the right talent</a:t>
            </a:r>
          </a:p>
          <a:p>
            <a:pPr marL="514350" indent="-514350">
              <a:buFont typeface="Arial" pitchFamily="34" charset="0"/>
              <a:buAutoNum type="arabicPeriod" startAt="2"/>
              <a:defRPr/>
            </a:pPr>
            <a:endParaRPr lang="en-US" dirty="0" smtClean="0"/>
          </a:p>
          <a:p>
            <a:pPr marL="914400" lvl="1" indent="-514350">
              <a:buFont typeface="Wingdings" pitchFamily="2" charset="2"/>
              <a:buChar char="ü"/>
              <a:defRPr/>
            </a:pPr>
            <a:r>
              <a:rPr lang="en-US" sz="2800" dirty="0" smtClean="0"/>
              <a:t>Statistic: By 2020, gap between available and required skilled workers is projected to be 14 million</a:t>
            </a:r>
          </a:p>
          <a:p>
            <a:pPr marL="914400" lvl="1" indent="-514350">
              <a:buNone/>
              <a:defRPr/>
            </a:pPr>
            <a:endParaRPr lang="en-US" sz="2800" dirty="0" smtClean="0"/>
          </a:p>
          <a:p>
            <a:pPr marL="914400" lvl="1" indent="-514350">
              <a:buFont typeface="Wingdings" pitchFamily="2" charset="2"/>
              <a:buChar char="v"/>
              <a:defRPr/>
            </a:pPr>
            <a:r>
              <a:rPr lang="en-US" sz="2800" dirty="0" smtClean="0"/>
              <a:t>Use of e-recruiting and non-traditional labor pools</a:t>
            </a:r>
          </a:p>
          <a:p>
            <a:pPr marL="914400" lvl="1" indent="-514350">
              <a:buNone/>
              <a:defRPr/>
            </a:pPr>
            <a:endParaRPr lang="en-US" sz="2800" dirty="0" smtClean="0"/>
          </a:p>
          <a:p>
            <a:pPr marL="914400" lvl="1" indent="-514350">
              <a:buFont typeface="Wingdings" pitchFamily="2" charset="2"/>
              <a:buChar char="v"/>
              <a:defRPr/>
            </a:pPr>
            <a:r>
              <a:rPr lang="en-US" sz="2800" dirty="0" smtClean="0"/>
              <a:t>Establishing selection system geared to retention: better skills assessment, knowledge, and fit for jobs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Developing Human Capital</a:t>
            </a:r>
            <a:endParaRPr lang="en-US" b="1" dirty="0">
              <a:solidFill>
                <a:schemeClr val="tx1"/>
              </a:solidFill>
            </a:endParaRPr>
          </a:p>
        </p:txBody>
      </p:sp>
      <p:sp>
        <p:nvSpPr>
          <p:cNvPr id="3" name="Content Placeholder 2"/>
          <p:cNvSpPr>
            <a:spLocks noGrp="1"/>
          </p:cNvSpPr>
          <p:nvPr>
            <p:ph sz="quarter" idx="1"/>
          </p:nvPr>
        </p:nvSpPr>
        <p:spPr/>
        <p:txBody>
          <a:bodyPr/>
          <a:lstStyle/>
          <a:p>
            <a:pPr marL="514350" indent="-514350">
              <a:buFont typeface="Arial" charset="0"/>
              <a:buAutoNum type="arabicPeriod" startAt="3"/>
            </a:pPr>
            <a:r>
              <a:rPr lang="en-US" sz="3200" b="1" dirty="0" smtClean="0"/>
              <a:t>Higher ethical standards</a:t>
            </a:r>
          </a:p>
          <a:p>
            <a:pPr marL="514350" indent="-514350">
              <a:buNone/>
            </a:pPr>
            <a:endParaRPr lang="en-US" dirty="0" smtClean="0"/>
          </a:p>
          <a:p>
            <a:pPr marL="914400" lvl="1" indent="-514350">
              <a:buFont typeface="Wingdings" pitchFamily="2" charset="2"/>
              <a:buChar char="§"/>
            </a:pPr>
            <a:r>
              <a:rPr lang="en-US" sz="3200" dirty="0" smtClean="0"/>
              <a:t>Greater focus on trust and integrity at all </a:t>
            </a:r>
            <a:r>
              <a:rPr lang="en-US" sz="3200" dirty="0" smtClean="0">
                <a:hlinkClick r:id="rId2" action="ppaction://hlinksldjump"/>
              </a:rPr>
              <a:t>levels</a:t>
            </a:r>
            <a:endParaRPr lang="en-US" sz="3200" dirty="0" smtClean="0"/>
          </a:p>
          <a:p>
            <a:pPr marL="514350" indent="-514350">
              <a:buNone/>
            </a:pPr>
            <a:endParaRPr lang="en-US" sz="32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chemeClr val="tx1"/>
                </a:solidFill>
              </a:rPr>
              <a:t>Introduction</a:t>
            </a:r>
            <a:endParaRPr lang="en-US" b="1" dirty="0">
              <a:solidFill>
                <a:schemeClr val="tx1"/>
              </a:solidFill>
            </a:endParaRPr>
          </a:p>
        </p:txBody>
      </p:sp>
      <p:sp>
        <p:nvSpPr>
          <p:cNvPr id="5" name="Content Placeholder 4"/>
          <p:cNvSpPr>
            <a:spLocks noGrp="1"/>
          </p:cNvSpPr>
          <p:nvPr>
            <p:ph sz="quarter" idx="1"/>
          </p:nvPr>
        </p:nvSpPr>
        <p:spPr>
          <a:xfrm>
            <a:off x="612648" y="1600200"/>
            <a:ext cx="8153400" cy="4895850"/>
          </a:xfrm>
        </p:spPr>
        <p:txBody>
          <a:bodyPr>
            <a:normAutofit/>
          </a:bodyPr>
          <a:lstStyle/>
          <a:p>
            <a:pPr algn="just"/>
            <a:r>
              <a:rPr lang="en-US" sz="2800" dirty="0" smtClean="0"/>
              <a:t>As businesses move forward in 2013 looking for newer growth avenues in a sluggish economy, leaders are increasingly banking on talent to achieve this growth. </a:t>
            </a:r>
          </a:p>
          <a:p>
            <a:pPr algn="just"/>
            <a:r>
              <a:rPr lang="en-US" sz="2800" dirty="0" smtClean="0"/>
              <a:t>Traditional ways of doing things are being re-examined as HR leaders look at more effective ways of managing and aligning talent with the new business objectives.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4. Responding to the Market</a:t>
            </a:r>
            <a:endParaRPr lang="en-US" b="1" dirty="0">
              <a:solidFill>
                <a:schemeClr val="tx1"/>
              </a:solidFill>
            </a:endParaRPr>
          </a:p>
        </p:txBody>
      </p:sp>
      <p:pic>
        <p:nvPicPr>
          <p:cNvPr id="4" name="Content Placeholder 6" descr="noe34255_0204.jpg"/>
          <p:cNvPicPr>
            <a:picLocks noGrp="1" noChangeAspect="1"/>
          </p:cNvPicPr>
          <p:nvPr>
            <p:ph sz="quarter" idx="1"/>
          </p:nvPr>
        </p:nvPicPr>
        <p:blipFill>
          <a:blip r:embed="rId2">
            <a:lum bright="-4000"/>
          </a:blip>
          <a:stretch>
            <a:fillRect/>
          </a:stretch>
        </p:blipFill>
        <p:spPr>
          <a:xfrm>
            <a:off x="2469463" y="1638300"/>
            <a:ext cx="4465423" cy="4495800"/>
          </a:xfrm>
          <a:ln w="38100" cap="sq">
            <a:miter lim="800000"/>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4"/>
          <p:cNvSpPr>
            <a:spLocks noGrp="1"/>
          </p:cNvSpPr>
          <p:nvPr>
            <p:ph type="title"/>
          </p:nvPr>
        </p:nvSpPr>
        <p:spPr>
          <a:xfrm>
            <a:off x="557213" y="274638"/>
            <a:ext cx="8229600" cy="1143000"/>
          </a:xfrm>
          <a:ln>
            <a:headEnd/>
            <a:tailEnd/>
          </a:ln>
        </p:spPr>
        <p:txBody>
          <a:bodyPr anchor="t"/>
          <a:lstStyle/>
          <a:p>
            <a:pPr>
              <a:lnSpc>
                <a:spcPct val="80000"/>
              </a:lnSpc>
            </a:pPr>
            <a:r>
              <a:rPr lang="en-US" b="1" dirty="0" smtClean="0">
                <a:solidFill>
                  <a:schemeClr val="tx1"/>
                </a:solidFill>
                <a:ea typeface="ＭＳ Ｐゴシック" pitchFamily="34" charset="-128"/>
              </a:rPr>
              <a:t>Total Quality Management (TQM)</a:t>
            </a:r>
          </a:p>
        </p:txBody>
      </p:sp>
      <p:graphicFrame>
        <p:nvGraphicFramePr>
          <p:cNvPr id="7" name="Content Placeholder 6"/>
          <p:cNvGraphicFramePr>
            <a:graphicFrameLocks noGrp="1"/>
          </p:cNvGraphicFramePr>
          <p:nvPr>
            <p:ph sz="quarter" idx="1"/>
          </p:nvPr>
        </p:nvGraphicFramePr>
        <p:xfrm>
          <a:off x="557213" y="1600200"/>
          <a:ext cx="8229599"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579438" y="274638"/>
            <a:ext cx="8229600" cy="1143000"/>
          </a:xfrm>
          <a:ln>
            <a:headEnd/>
            <a:tailEnd/>
          </a:ln>
        </p:spPr>
        <p:txBody>
          <a:bodyPr anchor="t"/>
          <a:lstStyle/>
          <a:p>
            <a:r>
              <a:rPr lang="en-US" b="1" dirty="0" smtClean="0">
                <a:solidFill>
                  <a:schemeClr val="tx1"/>
                </a:solidFill>
                <a:ea typeface="ＭＳ Ｐゴシック" pitchFamily="34" charset="-128"/>
              </a:rPr>
              <a:t>TQM Core Values</a:t>
            </a:r>
          </a:p>
        </p:txBody>
      </p:sp>
      <p:sp>
        <p:nvSpPr>
          <p:cNvPr id="3" name="Content Placeholder 2"/>
          <p:cNvSpPr>
            <a:spLocks noGrp="1"/>
          </p:cNvSpPr>
          <p:nvPr>
            <p:ph sz="quarter" idx="1"/>
          </p:nvPr>
        </p:nvSpPr>
        <p:spPr bwMode="auto">
          <a:xfrm>
            <a:off x="579438" y="1600200"/>
            <a:ext cx="8229600" cy="4945063"/>
          </a:xfrm>
          <a:solidFill>
            <a:schemeClr val="bg1"/>
          </a:solidFill>
          <a:ln>
            <a:miter lim="800000"/>
            <a:headEnd/>
            <a:tailEnd/>
          </a:ln>
        </p:spPr>
        <p:txBody>
          <a:bodyPr wrap="square" lIns="91440" tIns="45720" rIns="91440" bIns="45720" numCol="1" anchor="t" anchorCtr="0" compatLnSpc="1">
            <a:prstTxWarp prst="textNoShape">
              <a:avLst/>
            </a:prstTxWarp>
            <a:normAutofit lnSpcReduction="10000"/>
          </a:bodyPr>
          <a:lstStyle/>
          <a:p>
            <a:pPr>
              <a:defRPr/>
            </a:pPr>
            <a:r>
              <a:rPr lang="en-US" sz="2700" dirty="0" smtClean="0">
                <a:ea typeface="ＭＳ Ｐゴシック" pitchFamily="34" charset="-128"/>
              </a:rPr>
              <a:t>Methods and processes are designed to meet the needs of internal and external customers.</a:t>
            </a:r>
          </a:p>
          <a:p>
            <a:pPr>
              <a:defRPr/>
            </a:pPr>
            <a:r>
              <a:rPr lang="en-US" sz="2700" dirty="0" smtClean="0">
                <a:ea typeface="ＭＳ Ｐゴシック" pitchFamily="34" charset="-128"/>
              </a:rPr>
              <a:t>Every employee in the organization receives training in quality.</a:t>
            </a:r>
          </a:p>
          <a:p>
            <a:pPr>
              <a:defRPr/>
            </a:pPr>
            <a:r>
              <a:rPr lang="en-US" sz="2700" dirty="0" smtClean="0">
                <a:ea typeface="ＭＳ Ｐゴシック" pitchFamily="34" charset="-128"/>
              </a:rPr>
              <a:t>Quality is designed into a product or service so that errors are prevented from occurring.</a:t>
            </a:r>
          </a:p>
          <a:p>
            <a:pPr>
              <a:defRPr/>
            </a:pPr>
            <a:r>
              <a:rPr lang="en-US" sz="2700" dirty="0" smtClean="0">
                <a:ea typeface="ＭＳ Ｐゴシック" pitchFamily="34" charset="-128"/>
              </a:rPr>
              <a:t>The organization promotes cooperation with vendors, suppliers, and customers to improve quality and hold down costs.</a:t>
            </a:r>
          </a:p>
          <a:p>
            <a:pPr>
              <a:defRPr/>
            </a:pPr>
            <a:r>
              <a:rPr lang="en-US" sz="2700" dirty="0" smtClean="0">
                <a:ea typeface="ＭＳ Ｐゴシック" pitchFamily="34" charset="-128"/>
              </a:rPr>
              <a:t>Managers measure progress with feedback based on data.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2"/>
          <p:cNvSpPr>
            <a:spLocks noGrp="1"/>
          </p:cNvSpPr>
          <p:nvPr>
            <p:ph type="title"/>
          </p:nvPr>
        </p:nvSpPr>
        <p:spPr>
          <a:xfrm>
            <a:off x="568325" y="274638"/>
            <a:ext cx="8229600" cy="1143000"/>
          </a:xfrm>
          <a:ln>
            <a:headEnd/>
            <a:tailEnd/>
          </a:ln>
        </p:spPr>
        <p:txBody>
          <a:bodyPr anchor="t"/>
          <a:lstStyle/>
          <a:p>
            <a:r>
              <a:rPr lang="en-US" b="1" dirty="0" smtClean="0">
                <a:solidFill>
                  <a:schemeClr val="tx1"/>
                </a:solidFill>
                <a:ea typeface="ＭＳ Ｐゴシック" pitchFamily="34" charset="-128"/>
              </a:rPr>
              <a:t>Mergers and Acquisitions</a:t>
            </a:r>
          </a:p>
        </p:txBody>
      </p:sp>
      <p:sp>
        <p:nvSpPr>
          <p:cNvPr id="4" name="Content Placeholder 3"/>
          <p:cNvSpPr>
            <a:spLocks noGrp="1"/>
          </p:cNvSpPr>
          <p:nvPr>
            <p:ph sz="quarter" idx="1"/>
          </p:nvPr>
        </p:nvSpPr>
        <p:spPr bwMode="auto">
          <a:xfrm>
            <a:off x="568325" y="1600200"/>
            <a:ext cx="8229600" cy="4800600"/>
          </a:xfrm>
          <a:solidFill>
            <a:schemeClr val="bg1"/>
          </a:solidFill>
          <a:ln>
            <a:miter lim="800000"/>
            <a:headEnd/>
            <a:tailEnd/>
          </a:ln>
        </p:spPr>
        <p:txBody>
          <a:bodyPr wrap="square" lIns="91440" tIns="45720" rIns="91440" bIns="45720" numCol="1" anchor="t" anchorCtr="0" compatLnSpc="1">
            <a:prstTxWarp prst="textNoShape">
              <a:avLst/>
            </a:prstTxWarp>
          </a:bodyPr>
          <a:lstStyle/>
          <a:p>
            <a:pPr>
              <a:defRPr/>
            </a:pPr>
            <a:r>
              <a:rPr lang="en-US" dirty="0" smtClean="0">
                <a:ea typeface="ＭＳ Ｐゴシック" pitchFamily="34" charset="-128"/>
              </a:rPr>
              <a:t>HRM should have a significant role in carrying out a merger or acquisition.</a:t>
            </a:r>
          </a:p>
          <a:p>
            <a:pPr lvl="1">
              <a:buClr>
                <a:srgbClr val="10224E"/>
              </a:buClr>
              <a:defRPr/>
            </a:pPr>
            <a:r>
              <a:rPr lang="en-US" dirty="0" smtClean="0">
                <a:ea typeface="ＭＳ Ｐゴシック" pitchFamily="34" charset="-128"/>
              </a:rPr>
              <a:t>Differences between the businesses involved in the deal make conflict inevitable.</a:t>
            </a:r>
          </a:p>
          <a:p>
            <a:pPr lvl="1">
              <a:buClr>
                <a:srgbClr val="10224E"/>
              </a:buClr>
              <a:defRPr/>
            </a:pPr>
            <a:r>
              <a:rPr lang="en-US" dirty="0" smtClean="0">
                <a:ea typeface="ＭＳ Ｐゴシック" pitchFamily="34" charset="-128"/>
              </a:rPr>
              <a:t>Training should include developing conflict resolution skills.</a:t>
            </a:r>
          </a:p>
          <a:p>
            <a:pPr lvl="1">
              <a:buClr>
                <a:srgbClr val="10224E"/>
              </a:buClr>
              <a:defRPr/>
            </a:pPr>
            <a:r>
              <a:rPr lang="en-US" dirty="0" smtClean="0">
                <a:ea typeface="ＭＳ Ｐゴシック" pitchFamily="34" charset="-128"/>
              </a:rPr>
              <a:t>There is a need to sort out differences in the two companies’ practices with regard to compensation, performance appraisal, and other HR systems.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linds(horizontal)">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590550" y="274638"/>
            <a:ext cx="8229600" cy="1143000"/>
          </a:xfrm>
          <a:ln>
            <a:headEnd/>
            <a:tailEnd/>
          </a:ln>
        </p:spPr>
        <p:txBody>
          <a:bodyPr anchor="t"/>
          <a:lstStyle/>
          <a:p>
            <a:r>
              <a:rPr lang="en-US" b="1" dirty="0" smtClean="0">
                <a:solidFill>
                  <a:schemeClr val="tx1"/>
                </a:solidFill>
                <a:ea typeface="ＭＳ Ｐゴシック" pitchFamily="34" charset="-128"/>
              </a:rPr>
              <a:t>Reengineering</a:t>
            </a:r>
          </a:p>
        </p:txBody>
      </p:sp>
      <p:sp>
        <p:nvSpPr>
          <p:cNvPr id="5" name="Content Placeholder 4"/>
          <p:cNvSpPr>
            <a:spLocks noGrp="1"/>
          </p:cNvSpPr>
          <p:nvPr>
            <p:ph sz="quarter" idx="1"/>
          </p:nvPr>
        </p:nvSpPr>
        <p:spPr bwMode="auto">
          <a:xfrm>
            <a:off x="590550" y="1587500"/>
            <a:ext cx="8229600" cy="4800600"/>
          </a:xfrm>
          <a:solidFill>
            <a:schemeClr val="bg1"/>
          </a:solidFill>
          <a:ln>
            <a:miter lim="800000"/>
            <a:headEnd/>
            <a:tailEnd/>
          </a:ln>
        </p:spPr>
        <p:txBody>
          <a:bodyPr wrap="square" lIns="91440" tIns="45720" rIns="91440" bIns="45720" numCol="1" anchor="t" anchorCtr="0" compatLnSpc="1">
            <a:prstTxWarp prst="textNoShape">
              <a:avLst/>
            </a:prstTxWarp>
          </a:bodyPr>
          <a:lstStyle/>
          <a:p>
            <a:pPr>
              <a:defRPr/>
            </a:pPr>
            <a:r>
              <a:rPr lang="en-US" dirty="0" smtClean="0">
                <a:ea typeface="ＭＳ Ｐゴシック" pitchFamily="34" charset="-128"/>
              </a:rPr>
              <a:t>A complete review of the organization’s critical work processes to make them more efficient and able to deliver higher quality.</a:t>
            </a:r>
          </a:p>
          <a:p>
            <a:pPr>
              <a:defRPr/>
            </a:pPr>
            <a:r>
              <a:rPr lang="en-US" dirty="0" smtClean="0">
                <a:ea typeface="ＭＳ Ｐゴシック" pitchFamily="34" charset="-128"/>
              </a:rPr>
              <a:t>Involves reviewing all the processes performed by all the organization’s major functions.</a:t>
            </a:r>
          </a:p>
          <a:p>
            <a:pPr lvl="1">
              <a:buClr>
                <a:srgbClr val="10224E"/>
              </a:buClr>
              <a:defRPr/>
            </a:pPr>
            <a:r>
              <a:rPr lang="en-US" dirty="0" smtClean="0">
                <a:ea typeface="ＭＳ Ｐゴシック" pitchFamily="34" charset="-128"/>
              </a:rPr>
              <a:t>This includes human resources management.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590550" y="274638"/>
            <a:ext cx="8229600" cy="1143000"/>
          </a:xfrm>
          <a:ln>
            <a:headEnd/>
            <a:tailEnd/>
          </a:ln>
        </p:spPr>
        <p:txBody>
          <a:bodyPr anchor="t"/>
          <a:lstStyle/>
          <a:p>
            <a:r>
              <a:rPr lang="en-US" b="1" dirty="0" smtClean="0">
                <a:solidFill>
                  <a:schemeClr val="tx1"/>
                </a:solidFill>
                <a:ea typeface="ＭＳ Ｐゴシック" pitchFamily="34" charset="-128"/>
              </a:rPr>
              <a:t>Reengineering </a:t>
            </a:r>
          </a:p>
        </p:txBody>
      </p:sp>
      <p:sp>
        <p:nvSpPr>
          <p:cNvPr id="3" name="Content Placeholder 2"/>
          <p:cNvSpPr>
            <a:spLocks noGrp="1"/>
          </p:cNvSpPr>
          <p:nvPr>
            <p:ph sz="quarter" idx="1"/>
          </p:nvPr>
        </p:nvSpPr>
        <p:spPr bwMode="auto">
          <a:xfrm>
            <a:off x="590550" y="1600200"/>
            <a:ext cx="8229600" cy="4800600"/>
          </a:xfrm>
          <a:solidFill>
            <a:schemeClr val="bg1"/>
          </a:solidFill>
          <a:ln>
            <a:miter lim="800000"/>
            <a:headEnd/>
            <a:tailEnd/>
          </a:ln>
        </p:spPr>
        <p:txBody>
          <a:bodyPr wrap="square" lIns="91440" tIns="45720" rIns="91440" bIns="45720" numCol="1" anchor="t" anchorCtr="0" compatLnSpc="1">
            <a:prstTxWarp prst="textNoShape">
              <a:avLst/>
            </a:prstTxWarp>
          </a:bodyPr>
          <a:lstStyle/>
          <a:p>
            <a:pPr>
              <a:defRPr/>
            </a:pPr>
            <a:r>
              <a:rPr lang="en-US" dirty="0" smtClean="0">
                <a:ea typeface="ＭＳ Ｐゴシック" pitchFamily="34" charset="-128"/>
              </a:rPr>
              <a:t>Reengineering affects human resource management in two ways:</a:t>
            </a:r>
          </a:p>
          <a:p>
            <a:pPr marL="971550" lvl="1" indent="-514350">
              <a:buClr>
                <a:srgbClr val="10224E"/>
              </a:buClr>
              <a:buFont typeface="Calibri" pitchFamily="34" charset="0"/>
              <a:buAutoNum type="arabicPeriod"/>
              <a:defRPr/>
            </a:pPr>
            <a:r>
              <a:rPr lang="en-US" dirty="0" smtClean="0">
                <a:ea typeface="ＭＳ Ｐゴシック" pitchFamily="34" charset="-128"/>
              </a:rPr>
              <a:t>The way the HR department itself accomplishes its goals may change dramatically.</a:t>
            </a:r>
          </a:p>
          <a:p>
            <a:pPr marL="971550" lvl="1" indent="-514350">
              <a:buClr>
                <a:srgbClr val="10224E"/>
              </a:buClr>
              <a:buFont typeface="Calibri" pitchFamily="34" charset="0"/>
              <a:buAutoNum type="arabicPeriod"/>
              <a:defRPr/>
            </a:pPr>
            <a:r>
              <a:rPr lang="en-US" dirty="0" smtClean="0">
                <a:ea typeface="ＭＳ Ｐゴシック" pitchFamily="34" charset="-128"/>
              </a:rPr>
              <a:t>The fundamental change throughout the organization requires the HR department to help design and implement change so that all employees will be committed to the success of the reengineered </a:t>
            </a:r>
            <a:r>
              <a:rPr lang="en-US" dirty="0" smtClean="0">
                <a:ea typeface="ＭＳ Ｐゴシック" pitchFamily="34" charset="-128"/>
                <a:hlinkClick r:id="rId3" action="ppaction://hlinksldjump"/>
              </a:rPr>
              <a:t>organization</a:t>
            </a:r>
            <a:r>
              <a:rPr lang="en-US" dirty="0" smtClean="0">
                <a:ea typeface="ＭＳ Ｐゴシック" pitchFamily="34" charset="-128"/>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b="1" dirty="0" smtClean="0">
                <a:solidFill>
                  <a:schemeClr val="tx1"/>
                </a:solidFill>
              </a:rPr>
              <a:t>5. Cost Containment</a:t>
            </a:r>
            <a:endParaRPr lang="en-SG" b="1" dirty="0">
              <a:solidFill>
                <a:schemeClr val="tx1"/>
              </a:solidFill>
            </a:endParaRPr>
          </a:p>
        </p:txBody>
      </p:sp>
      <p:sp>
        <p:nvSpPr>
          <p:cNvPr id="3" name="Content Placeholder 2"/>
          <p:cNvSpPr>
            <a:spLocks noGrp="1"/>
          </p:cNvSpPr>
          <p:nvPr>
            <p:ph sz="quarter" idx="1"/>
          </p:nvPr>
        </p:nvSpPr>
        <p:spPr/>
        <p:txBody>
          <a:bodyPr/>
          <a:lstStyle/>
          <a:p>
            <a:pPr>
              <a:lnSpc>
                <a:spcPct val="90000"/>
              </a:lnSpc>
            </a:pPr>
            <a:r>
              <a:rPr lang="en-US" sz="2800" dirty="0" smtClean="0"/>
              <a:t>Downsizing</a:t>
            </a:r>
          </a:p>
          <a:p>
            <a:pPr lvl="1">
              <a:lnSpc>
                <a:spcPct val="90000"/>
              </a:lnSpc>
            </a:pPr>
            <a:r>
              <a:rPr lang="en-US" sz="2400" dirty="0" smtClean="0"/>
              <a:t>The planned elimination of jobs </a:t>
            </a:r>
          </a:p>
          <a:p>
            <a:pPr>
              <a:lnSpc>
                <a:spcPct val="90000"/>
              </a:lnSpc>
            </a:pPr>
            <a:r>
              <a:rPr lang="en-US" sz="2800" dirty="0" smtClean="0"/>
              <a:t>Outsourcing</a:t>
            </a:r>
          </a:p>
          <a:p>
            <a:pPr lvl="1">
              <a:lnSpc>
                <a:spcPct val="90000"/>
              </a:lnSpc>
            </a:pPr>
            <a:r>
              <a:rPr lang="en-US" sz="2400" dirty="0" smtClean="0"/>
              <a:t>Contracting outside the organization to have work done that formerly was done by internal employees.</a:t>
            </a:r>
          </a:p>
          <a:p>
            <a:pPr>
              <a:lnSpc>
                <a:spcPct val="90000"/>
              </a:lnSpc>
              <a:buNone/>
            </a:pPr>
            <a:endParaRPr lang="en-US" sz="2400" dirty="0" smtClean="0"/>
          </a:p>
          <a:p>
            <a:endParaRPr lang="en-SG"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Downsizing </a:t>
            </a:r>
            <a:endParaRPr lang="en-US" b="1" dirty="0">
              <a:solidFill>
                <a:schemeClr val="tx1"/>
              </a:solidFill>
            </a:endParaRPr>
          </a:p>
        </p:txBody>
      </p:sp>
      <p:sp>
        <p:nvSpPr>
          <p:cNvPr id="3" name="Content Placeholder 2"/>
          <p:cNvSpPr>
            <a:spLocks noGrp="1"/>
          </p:cNvSpPr>
          <p:nvPr>
            <p:ph sz="quarter" idx="1"/>
          </p:nvPr>
        </p:nvSpPr>
        <p:spPr/>
        <p:txBody>
          <a:bodyPr>
            <a:normAutofit lnSpcReduction="10000"/>
          </a:bodyPr>
          <a:lstStyle/>
          <a:p>
            <a:pPr algn="just"/>
            <a:r>
              <a:rPr lang="en-US" dirty="0" smtClean="0"/>
              <a:t>Downsizing is reducing the number of employees on the operating payroll. Some users distinguish downsizing from a layoff , with downsizing intended to be a permanent downscaling and a layoff intended to be a temporary downscaling in which employees may later be rehired. Businesses use several techniques in downsizing, including providing incentives to take early retirement and transfer to subsidiary companies, but the most common technique is to simply terminate the employment of a certain number of people.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590550" y="274638"/>
            <a:ext cx="8229600" cy="1143000"/>
          </a:xfrm>
          <a:ln>
            <a:headEnd/>
            <a:tailEnd/>
          </a:ln>
        </p:spPr>
        <p:txBody>
          <a:bodyPr anchor="t"/>
          <a:lstStyle/>
          <a:p>
            <a:r>
              <a:rPr lang="en-US" b="1" dirty="0" smtClean="0">
                <a:solidFill>
                  <a:schemeClr val="tx1"/>
                </a:solidFill>
                <a:ea typeface="ＭＳ Ｐゴシック" pitchFamily="34" charset="-128"/>
              </a:rPr>
              <a:t>Outsourcing</a:t>
            </a:r>
          </a:p>
        </p:txBody>
      </p:sp>
      <p:sp>
        <p:nvSpPr>
          <p:cNvPr id="3" name="Content Placeholder 2"/>
          <p:cNvSpPr>
            <a:spLocks noGrp="1"/>
          </p:cNvSpPr>
          <p:nvPr>
            <p:ph sz="quarter" idx="1"/>
          </p:nvPr>
        </p:nvSpPr>
        <p:spPr bwMode="auto">
          <a:xfrm>
            <a:off x="590550" y="1600200"/>
            <a:ext cx="8229600" cy="4800600"/>
          </a:xfrm>
          <a:solidFill>
            <a:schemeClr val="bg1"/>
          </a:solidFill>
          <a:ln>
            <a:miter lim="800000"/>
            <a:headEnd/>
            <a:tailEnd/>
          </a:ln>
        </p:spPr>
        <p:txBody>
          <a:bodyPr wrap="square" lIns="91440" tIns="45720" rIns="91440" bIns="45720" numCol="1" anchor="t" anchorCtr="0" compatLnSpc="1">
            <a:prstTxWarp prst="textNoShape">
              <a:avLst/>
            </a:prstTxWarp>
            <a:normAutofit/>
          </a:bodyPr>
          <a:lstStyle/>
          <a:p>
            <a:pPr algn="just">
              <a:defRPr/>
            </a:pPr>
            <a:r>
              <a:rPr lang="en-US" dirty="0" smtClean="0">
                <a:ea typeface="ＭＳ Ｐゴシック" pitchFamily="34" charset="-128"/>
              </a:rPr>
              <a:t>The practice of having another company (a vendor, third-party provider, or consultant) provide services.</a:t>
            </a:r>
          </a:p>
          <a:p>
            <a:pPr algn="just">
              <a:defRPr/>
            </a:pPr>
            <a:r>
              <a:rPr lang="en-US" dirty="0" smtClean="0">
                <a:ea typeface="ＭＳ Ｐゴシック" pitchFamily="34" charset="-128"/>
              </a:rPr>
              <a:t>Outsourcing gives the company access to in-depth expertise and is often more economical as well.</a:t>
            </a:r>
          </a:p>
          <a:p>
            <a:pPr algn="just">
              <a:defRPr/>
            </a:pPr>
            <a:r>
              <a:rPr lang="en-US" dirty="0" smtClean="0">
                <a:ea typeface="ＭＳ Ｐゴシック" pitchFamily="34" charset="-128"/>
              </a:rPr>
              <a:t>HR departments help with a transition to outsourcing.</a:t>
            </a:r>
          </a:p>
          <a:p>
            <a:pPr algn="just">
              <a:defRPr/>
            </a:pPr>
            <a:r>
              <a:rPr lang="en-US" dirty="0" smtClean="0"/>
              <a:t>Outsourcing includes both foreign and domestic contracting,</a:t>
            </a:r>
            <a:r>
              <a:rPr lang="en-US" baseline="30000" dirty="0" smtClean="0"/>
              <a:t> </a:t>
            </a:r>
            <a:r>
              <a:rPr lang="en-US" dirty="0" smtClean="0"/>
              <a:t> and sometimes includes off shoring or relocating a business function to another country.</a:t>
            </a:r>
            <a:r>
              <a:rPr lang="en-US" baseline="30000" dirty="0" smtClean="0"/>
              <a:t> </a:t>
            </a:r>
            <a:r>
              <a:rPr lang="en-US" dirty="0" smtClean="0"/>
              <a:t> Financial savings from lower international labor rates is a big motivation </a:t>
            </a:r>
            <a:r>
              <a:rPr lang="en-US" smtClean="0"/>
              <a:t>for </a:t>
            </a:r>
            <a:r>
              <a:rPr lang="en-US" smtClean="0"/>
              <a:t>outsourcing.</a:t>
            </a:r>
            <a:endParaRPr lang="en-US" dirty="0" smtClean="0">
              <a:ea typeface="ＭＳ Ｐゴシック"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Introduction</a:t>
            </a:r>
            <a:endParaRPr lang="en-US" dirty="0"/>
          </a:p>
        </p:txBody>
      </p:sp>
      <p:sp>
        <p:nvSpPr>
          <p:cNvPr id="4" name="Content Placeholder 3"/>
          <p:cNvSpPr>
            <a:spLocks noGrp="1"/>
          </p:cNvSpPr>
          <p:nvPr>
            <p:ph sz="quarter" idx="1"/>
          </p:nvPr>
        </p:nvSpPr>
        <p:spPr/>
        <p:txBody>
          <a:bodyPr/>
          <a:lstStyle/>
          <a:p>
            <a:r>
              <a:rPr lang="en-US" dirty="0" smtClean="0"/>
              <a:t>The role of HR is changing fast as technology and the global marketplace.</a:t>
            </a:r>
          </a:p>
          <a:p>
            <a:r>
              <a:rPr lang="en-US" dirty="0" smtClean="0"/>
              <a:t>The positive result of these changes is that HR professionals have the opportunity to play a more strategic role in the business.</a:t>
            </a:r>
          </a:p>
          <a:p>
            <a:r>
              <a:rPr lang="en-US" dirty="0" smtClean="0"/>
              <a:t>The challenge for HR managers is to keep with the latest HR innovations-technical and legal.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tx1"/>
                </a:solidFill>
              </a:rPr>
              <a:t>Overall Framework for </a:t>
            </a:r>
            <a:br>
              <a:rPr lang="en-US" b="1" dirty="0" smtClean="0">
                <a:solidFill>
                  <a:schemeClr val="tx1"/>
                </a:solidFill>
              </a:rPr>
            </a:br>
            <a:r>
              <a:rPr lang="en-US" b="1" dirty="0" smtClean="0">
                <a:solidFill>
                  <a:schemeClr val="tx1"/>
                </a:solidFill>
              </a:rPr>
              <a:t>Human Resource Management</a:t>
            </a:r>
            <a:endParaRPr lang="en-US" b="1" dirty="0">
              <a:solidFill>
                <a:schemeClr val="tx1"/>
              </a:solidFill>
            </a:endParaRPr>
          </a:p>
        </p:txBody>
      </p:sp>
      <p:sp>
        <p:nvSpPr>
          <p:cNvPr id="4" name="Text Box 4"/>
          <p:cNvSpPr txBox="1">
            <a:spLocks noChangeArrowheads="1"/>
          </p:cNvSpPr>
          <p:nvPr/>
        </p:nvSpPr>
        <p:spPr bwMode="blackWhite">
          <a:xfrm>
            <a:off x="457200" y="1904999"/>
            <a:ext cx="2286000" cy="4191001"/>
          </a:xfrm>
          <a:prstGeom prst="rect">
            <a:avLst/>
          </a:prstGeom>
          <a:solidFill>
            <a:srgbClr val="996633"/>
          </a:solidFill>
          <a:ln w="12700">
            <a:solidFill>
              <a:schemeClr val="tx1"/>
            </a:solidFill>
            <a:miter lim="800000"/>
            <a:headEnd/>
            <a:tailEnd/>
          </a:ln>
          <a:effectLst>
            <a:outerShdw dist="107763" dir="2700000" algn="ctr" rotWithShape="0">
              <a:schemeClr val="bg2">
                <a:alpha val="50000"/>
              </a:schemeClr>
            </a:outerShdw>
          </a:effectLst>
        </p:spPr>
        <p:txBody>
          <a:bodyPr tIns="137160"/>
          <a:lstStyle/>
          <a:p>
            <a:pPr algn="ctr">
              <a:spcBef>
                <a:spcPct val="20000"/>
              </a:spcBef>
              <a:defRPr/>
            </a:pPr>
            <a:r>
              <a:rPr lang="en-US" sz="2000" b="1" dirty="0">
                <a:solidFill>
                  <a:schemeClr val="bg1"/>
                </a:solidFill>
                <a:effectLst>
                  <a:outerShdw blurRad="38100" dist="38100" dir="2700000" algn="tl">
                    <a:srgbClr val="000000"/>
                  </a:outerShdw>
                </a:effectLst>
                <a:latin typeface="Arial" charset="0"/>
              </a:rPr>
              <a:t>COMPETITIVE</a:t>
            </a:r>
            <a:br>
              <a:rPr lang="en-US" sz="2000" b="1" dirty="0">
                <a:solidFill>
                  <a:schemeClr val="bg1"/>
                </a:solidFill>
                <a:effectLst>
                  <a:outerShdw blurRad="38100" dist="38100" dir="2700000" algn="tl">
                    <a:srgbClr val="000000"/>
                  </a:outerShdw>
                </a:effectLst>
                <a:latin typeface="Arial" charset="0"/>
              </a:rPr>
            </a:br>
            <a:r>
              <a:rPr lang="en-US" sz="2000" b="1" dirty="0" smtClean="0">
                <a:solidFill>
                  <a:schemeClr val="bg1"/>
                </a:solidFill>
                <a:effectLst>
                  <a:outerShdw blurRad="38100" dist="38100" dir="2700000" algn="tl">
                    <a:srgbClr val="000000"/>
                  </a:outerShdw>
                </a:effectLst>
                <a:latin typeface="Arial" charset="0"/>
              </a:rPr>
              <a:t>CHALLENGES</a:t>
            </a:r>
          </a:p>
          <a:p>
            <a:pPr algn="ctr">
              <a:spcBef>
                <a:spcPct val="20000"/>
              </a:spcBef>
              <a:defRPr/>
            </a:pPr>
            <a:endParaRPr lang="en-US"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b="1" dirty="0">
                <a:solidFill>
                  <a:schemeClr val="bg1"/>
                </a:solidFill>
                <a:effectLst>
                  <a:outerShdw blurRad="38100" dist="38100" dir="2700000" algn="tl">
                    <a:srgbClr val="000000"/>
                  </a:outerShdw>
                </a:effectLst>
                <a:latin typeface="Arial" charset="0"/>
              </a:rPr>
              <a:t> </a:t>
            </a:r>
            <a:r>
              <a:rPr lang="en-US" b="1" dirty="0" smtClean="0">
                <a:solidFill>
                  <a:schemeClr val="bg1"/>
                </a:solidFill>
                <a:effectLst>
                  <a:outerShdw blurRad="38100" dist="38100" dir="2700000" algn="tl">
                    <a:srgbClr val="000000"/>
                  </a:outerShdw>
                </a:effectLst>
                <a:latin typeface="Arial" charset="0"/>
              </a:rPr>
              <a:t>Globalization</a:t>
            </a:r>
            <a:endParaRPr lang="en-US"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b="1" dirty="0">
                <a:solidFill>
                  <a:schemeClr val="bg1"/>
                </a:solidFill>
                <a:effectLst>
                  <a:outerShdw blurRad="38100" dist="38100" dir="2700000" algn="tl">
                    <a:srgbClr val="000000"/>
                  </a:outerShdw>
                </a:effectLst>
                <a:latin typeface="Arial" charset="0"/>
              </a:rPr>
              <a:t> Technology</a:t>
            </a:r>
          </a:p>
          <a:p>
            <a:pPr>
              <a:spcBef>
                <a:spcPct val="20000"/>
              </a:spcBef>
              <a:buFontTx/>
              <a:buChar char="•"/>
              <a:defRPr/>
            </a:pPr>
            <a:r>
              <a:rPr lang="en-US" b="1" dirty="0">
                <a:solidFill>
                  <a:schemeClr val="bg1"/>
                </a:solidFill>
                <a:effectLst>
                  <a:outerShdw blurRad="38100" dist="38100" dir="2700000" algn="tl">
                    <a:srgbClr val="000000"/>
                  </a:outerShdw>
                </a:effectLst>
                <a:latin typeface="Arial" charset="0"/>
              </a:rPr>
              <a:t> Managing </a:t>
            </a:r>
            <a:r>
              <a:rPr lang="en-US" b="1" dirty="0" smtClean="0">
                <a:solidFill>
                  <a:schemeClr val="bg1"/>
                </a:solidFill>
                <a:effectLst>
                  <a:outerShdw blurRad="38100" dist="38100" dir="2700000" algn="tl">
                    <a:srgbClr val="000000"/>
                  </a:outerShdw>
                </a:effectLst>
                <a:latin typeface="Arial" charset="0"/>
              </a:rPr>
              <a:t>change</a:t>
            </a:r>
            <a:endParaRPr lang="en-US"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b="1" dirty="0">
                <a:solidFill>
                  <a:schemeClr val="bg1"/>
                </a:solidFill>
                <a:effectLst>
                  <a:outerShdw blurRad="38100" dist="38100" dir="2700000" algn="tl">
                    <a:srgbClr val="000000"/>
                  </a:outerShdw>
                </a:effectLst>
                <a:latin typeface="Arial" charset="0"/>
              </a:rPr>
              <a:t> Human </a:t>
            </a:r>
            <a:r>
              <a:rPr lang="en-US" b="1" dirty="0" smtClean="0">
                <a:solidFill>
                  <a:schemeClr val="bg1"/>
                </a:solidFill>
                <a:effectLst>
                  <a:outerShdw blurRad="38100" dist="38100" dir="2700000" algn="tl">
                    <a:srgbClr val="000000"/>
                  </a:outerShdw>
                </a:effectLst>
                <a:latin typeface="Arial" charset="0"/>
              </a:rPr>
              <a:t>capital</a:t>
            </a:r>
          </a:p>
          <a:p>
            <a:pPr>
              <a:spcBef>
                <a:spcPct val="20000"/>
              </a:spcBef>
              <a:buFontTx/>
              <a:buChar char="•"/>
              <a:defRPr/>
            </a:pPr>
            <a:r>
              <a:rPr lang="en-US" b="1" dirty="0" smtClean="0">
                <a:solidFill>
                  <a:schemeClr val="bg1"/>
                </a:solidFill>
                <a:effectLst>
                  <a:outerShdw blurRad="38100" dist="38100" dir="2700000" algn="tl">
                    <a:srgbClr val="000000"/>
                  </a:outerShdw>
                </a:effectLst>
                <a:latin typeface="Arial" charset="0"/>
              </a:rPr>
              <a:t> Responsiveness</a:t>
            </a:r>
            <a:endParaRPr lang="en-US"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b="1" dirty="0" smtClean="0">
                <a:solidFill>
                  <a:schemeClr val="bg1"/>
                </a:solidFill>
                <a:effectLst>
                  <a:outerShdw blurRad="38100" dist="38100" dir="2700000" algn="tl">
                    <a:srgbClr val="000000"/>
                  </a:outerShdw>
                </a:effectLst>
                <a:latin typeface="Arial" charset="0"/>
              </a:rPr>
              <a:t> </a:t>
            </a:r>
            <a:r>
              <a:rPr lang="en-US" b="1" dirty="0">
                <a:solidFill>
                  <a:schemeClr val="bg1"/>
                </a:solidFill>
                <a:effectLst>
                  <a:outerShdw blurRad="38100" dist="38100" dir="2700000" algn="tl">
                    <a:srgbClr val="000000"/>
                  </a:outerShdw>
                </a:effectLst>
                <a:latin typeface="Arial" charset="0"/>
              </a:rPr>
              <a:t>Cost containment</a:t>
            </a:r>
          </a:p>
        </p:txBody>
      </p:sp>
      <p:sp>
        <p:nvSpPr>
          <p:cNvPr id="5" name="Text Box 5"/>
          <p:cNvSpPr txBox="1">
            <a:spLocks noChangeArrowheads="1"/>
          </p:cNvSpPr>
          <p:nvPr/>
        </p:nvSpPr>
        <p:spPr bwMode="blackWhite">
          <a:xfrm>
            <a:off x="3200400" y="1904999"/>
            <a:ext cx="2438400" cy="4180115"/>
          </a:xfrm>
          <a:prstGeom prst="rect">
            <a:avLst/>
          </a:prstGeom>
          <a:solidFill>
            <a:srgbClr val="006600"/>
          </a:solidFill>
          <a:ln w="12700">
            <a:solidFill>
              <a:schemeClr val="tx1"/>
            </a:solidFill>
            <a:miter lim="800000"/>
            <a:headEnd/>
            <a:tailEnd/>
          </a:ln>
          <a:effectLst>
            <a:outerShdw dist="107763" dir="2700000" algn="ctr" rotWithShape="0">
              <a:schemeClr val="bg2">
                <a:alpha val="50000"/>
              </a:schemeClr>
            </a:outerShdw>
          </a:effectLst>
        </p:spPr>
        <p:txBody>
          <a:bodyPr tIns="137160"/>
          <a:lstStyle/>
          <a:p>
            <a:pPr algn="ctr">
              <a:spcBef>
                <a:spcPct val="20000"/>
              </a:spcBef>
              <a:defRPr/>
            </a:pPr>
            <a:r>
              <a:rPr lang="en-US" sz="2000" b="1" dirty="0">
                <a:solidFill>
                  <a:schemeClr val="bg1"/>
                </a:solidFill>
                <a:effectLst>
                  <a:outerShdw blurRad="38100" dist="38100" dir="2700000" algn="tl">
                    <a:srgbClr val="000000"/>
                  </a:outerShdw>
                </a:effectLst>
                <a:latin typeface="Arial" charset="0"/>
              </a:rPr>
              <a:t>HUMAN </a:t>
            </a:r>
            <a:br>
              <a:rPr lang="en-US" sz="2000" b="1" dirty="0">
                <a:solidFill>
                  <a:schemeClr val="bg1"/>
                </a:solidFill>
                <a:effectLst>
                  <a:outerShdw blurRad="38100" dist="38100" dir="2700000" algn="tl">
                    <a:srgbClr val="000000"/>
                  </a:outerShdw>
                </a:effectLst>
                <a:latin typeface="Arial" charset="0"/>
              </a:rPr>
            </a:br>
            <a:r>
              <a:rPr lang="en-US" sz="2000" b="1" dirty="0" smtClean="0">
                <a:solidFill>
                  <a:schemeClr val="bg1"/>
                </a:solidFill>
                <a:effectLst>
                  <a:outerShdw blurRad="38100" dist="38100" dir="2700000" algn="tl">
                    <a:srgbClr val="000000"/>
                  </a:outerShdw>
                </a:effectLst>
                <a:latin typeface="Arial" charset="0"/>
              </a:rPr>
              <a:t>RESOURCES</a:t>
            </a:r>
          </a:p>
          <a:p>
            <a:pPr algn="ctr">
              <a:spcBef>
                <a:spcPct val="20000"/>
              </a:spcBef>
              <a:defRPr/>
            </a:pPr>
            <a:endParaRPr lang="en-US" sz="2000"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Planning</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Recruitment</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Staffing</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Job design</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Training/development</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Appraisal</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Communications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Compensation</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Benefits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Labor relations</a:t>
            </a:r>
          </a:p>
        </p:txBody>
      </p:sp>
      <p:sp>
        <p:nvSpPr>
          <p:cNvPr id="6" name="Text Box 6"/>
          <p:cNvSpPr txBox="1">
            <a:spLocks noChangeArrowheads="1"/>
          </p:cNvSpPr>
          <p:nvPr/>
        </p:nvSpPr>
        <p:spPr bwMode="blackWhite">
          <a:xfrm>
            <a:off x="6096000" y="1905000"/>
            <a:ext cx="2438400" cy="4180114"/>
          </a:xfrm>
          <a:prstGeom prst="rect">
            <a:avLst/>
          </a:prstGeom>
          <a:solidFill>
            <a:srgbClr val="A50021"/>
          </a:solidFill>
          <a:ln w="12700">
            <a:solidFill>
              <a:schemeClr val="tx1"/>
            </a:solidFill>
            <a:miter lim="800000"/>
            <a:headEnd/>
            <a:tailEnd/>
          </a:ln>
          <a:effectLst>
            <a:outerShdw dist="107763" dir="2700000" algn="ctr" rotWithShape="0">
              <a:schemeClr val="bg2">
                <a:alpha val="50000"/>
              </a:schemeClr>
            </a:outerShdw>
          </a:effectLst>
        </p:spPr>
        <p:txBody>
          <a:bodyPr tIns="137160"/>
          <a:lstStyle/>
          <a:p>
            <a:pPr algn="ctr">
              <a:spcBef>
                <a:spcPct val="20000"/>
              </a:spcBef>
              <a:defRPr/>
            </a:pPr>
            <a:r>
              <a:rPr lang="en-US" b="1" dirty="0">
                <a:solidFill>
                  <a:schemeClr val="bg1"/>
                </a:solidFill>
                <a:effectLst>
                  <a:outerShdw blurRad="38100" dist="38100" dir="2700000" algn="tl">
                    <a:srgbClr val="000000"/>
                  </a:outerShdw>
                </a:effectLst>
                <a:latin typeface="Arial" charset="0"/>
              </a:rPr>
              <a:t>EMPLOYEE</a:t>
            </a:r>
            <a:br>
              <a:rPr lang="en-US" b="1" dirty="0">
                <a:solidFill>
                  <a:schemeClr val="bg1"/>
                </a:solidFill>
                <a:effectLst>
                  <a:outerShdw blurRad="38100" dist="38100" dir="2700000" algn="tl">
                    <a:srgbClr val="000000"/>
                  </a:outerShdw>
                </a:effectLst>
                <a:latin typeface="Arial" charset="0"/>
              </a:rPr>
            </a:br>
            <a:r>
              <a:rPr lang="en-US" b="1" dirty="0" smtClean="0">
                <a:solidFill>
                  <a:schemeClr val="bg1"/>
                </a:solidFill>
                <a:effectLst>
                  <a:outerShdw blurRad="38100" dist="38100" dir="2700000" algn="tl">
                    <a:srgbClr val="000000"/>
                  </a:outerShdw>
                </a:effectLst>
                <a:latin typeface="Arial" charset="0"/>
              </a:rPr>
              <a:t>CONCERNS</a:t>
            </a:r>
          </a:p>
          <a:p>
            <a:pPr algn="ctr">
              <a:spcBef>
                <a:spcPct val="20000"/>
              </a:spcBef>
              <a:defRPr/>
            </a:pPr>
            <a:endParaRPr lang="en-US" b="1" dirty="0">
              <a:solidFill>
                <a:schemeClr val="bg1"/>
              </a:solidFill>
              <a:effectLst>
                <a:outerShdw blurRad="38100" dist="38100" dir="2700000" algn="tl">
                  <a:srgbClr val="000000"/>
                </a:outerShdw>
              </a:effectLst>
              <a:latin typeface="Arial" charset="0"/>
            </a:endParaRP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Background diversity</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Age distribution</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Gender issues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Educational levels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Employee rights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Privacy issues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Work attitudes</a:t>
            </a:r>
          </a:p>
          <a:p>
            <a:pPr>
              <a:spcBef>
                <a:spcPct val="20000"/>
              </a:spcBef>
              <a:buFontTx/>
              <a:buChar char="•"/>
              <a:defRPr/>
            </a:pPr>
            <a:r>
              <a:rPr lang="en-US" sz="1600" b="1" dirty="0">
                <a:solidFill>
                  <a:schemeClr val="bg1"/>
                </a:solidFill>
                <a:effectLst>
                  <a:outerShdw blurRad="38100" dist="38100" dir="2700000" algn="tl">
                    <a:srgbClr val="000000"/>
                  </a:outerShdw>
                </a:effectLst>
                <a:latin typeface="Arial" charset="0"/>
              </a:rPr>
              <a:t> Family concerns</a:t>
            </a:r>
          </a:p>
          <a:p>
            <a:pPr>
              <a:spcBef>
                <a:spcPct val="20000"/>
              </a:spcBef>
              <a:buFontTx/>
              <a:buChar char="•"/>
              <a:defRPr/>
            </a:pPr>
            <a:endParaRPr lang="en-US" sz="1600" b="1" dirty="0">
              <a:solidFill>
                <a:schemeClr val="bg1"/>
              </a:solidFill>
              <a:effectLst>
                <a:outerShdw blurRad="38100" dist="38100" dir="2700000" algn="tl">
                  <a:srgbClr val="000000"/>
                </a:outerShdw>
              </a:effectLst>
              <a:latin typeface="Arial" charset="0"/>
            </a:endParaRPr>
          </a:p>
        </p:txBody>
      </p:sp>
      <p:sp>
        <p:nvSpPr>
          <p:cNvPr id="7" name="AutoShape 7"/>
          <p:cNvSpPr>
            <a:spLocks noChangeArrowheads="1"/>
          </p:cNvSpPr>
          <p:nvPr/>
        </p:nvSpPr>
        <p:spPr bwMode="auto">
          <a:xfrm>
            <a:off x="2743200" y="3429000"/>
            <a:ext cx="457200" cy="685800"/>
          </a:xfrm>
          <a:prstGeom prst="rightArrow">
            <a:avLst>
              <a:gd name="adj1" fmla="val 53704"/>
              <a:gd name="adj2" fmla="val 49306"/>
            </a:avLst>
          </a:prstGeom>
          <a:solidFill>
            <a:srgbClr val="336699"/>
          </a:solidFill>
          <a:ln w="9525">
            <a:solidFill>
              <a:schemeClr val="tx1"/>
            </a:solidFill>
            <a:miter lim="800000"/>
            <a:headEnd/>
            <a:tailEnd/>
          </a:ln>
        </p:spPr>
        <p:txBody>
          <a:bodyPr wrap="none" anchor="ctr"/>
          <a:lstStyle/>
          <a:p>
            <a:endParaRPr lang="en-US"/>
          </a:p>
        </p:txBody>
      </p:sp>
      <p:sp>
        <p:nvSpPr>
          <p:cNvPr id="8" name="AutoShape 8"/>
          <p:cNvSpPr>
            <a:spLocks noChangeArrowheads="1"/>
          </p:cNvSpPr>
          <p:nvPr/>
        </p:nvSpPr>
        <p:spPr bwMode="auto">
          <a:xfrm flipH="1">
            <a:off x="5651500" y="3429000"/>
            <a:ext cx="457200" cy="685800"/>
          </a:xfrm>
          <a:prstGeom prst="rightArrow">
            <a:avLst>
              <a:gd name="adj1" fmla="val 53704"/>
              <a:gd name="adj2" fmla="val 49306"/>
            </a:avLst>
          </a:prstGeom>
          <a:solidFill>
            <a:srgbClr val="336699"/>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Current Trends in HRM</a:t>
            </a:r>
            <a:endParaRPr lang="en-US" b="1" dirty="0">
              <a:solidFill>
                <a:schemeClr val="tx1"/>
              </a:solidFill>
            </a:endParaRPr>
          </a:p>
        </p:txBody>
      </p:sp>
      <p:sp>
        <p:nvSpPr>
          <p:cNvPr id="3" name="Content Placeholder 2"/>
          <p:cNvSpPr>
            <a:spLocks noGrp="1"/>
          </p:cNvSpPr>
          <p:nvPr>
            <p:ph sz="quarter" idx="1"/>
          </p:nvPr>
        </p:nvSpPr>
        <p:spPr>
          <a:xfrm>
            <a:off x="612648" y="1612900"/>
            <a:ext cx="8153400" cy="4495800"/>
          </a:xfrm>
        </p:spPr>
        <p:txBody>
          <a:bodyPr/>
          <a:lstStyle/>
          <a:p>
            <a:pPr marL="514350" indent="-514350">
              <a:spcBef>
                <a:spcPct val="20000"/>
              </a:spcBef>
              <a:buFont typeface="+mj-lt"/>
              <a:buAutoNum type="arabicPeriod"/>
              <a:defRPr/>
            </a:pPr>
            <a:r>
              <a:rPr lang="en-US" b="1" dirty="0" smtClean="0">
                <a:latin typeface="Arial" charset="0"/>
                <a:hlinkClick r:id="rId3" action="ppaction://hlinksldjump"/>
              </a:rPr>
              <a:t>Globalization</a:t>
            </a:r>
            <a:endParaRPr lang="en-US" b="1" dirty="0" smtClean="0">
              <a:latin typeface="Arial" charset="0"/>
            </a:endParaRPr>
          </a:p>
          <a:p>
            <a:pPr marL="514350" indent="-514350">
              <a:spcBef>
                <a:spcPct val="20000"/>
              </a:spcBef>
              <a:buFont typeface="+mj-lt"/>
              <a:buAutoNum type="arabicPeriod"/>
              <a:defRPr/>
            </a:pPr>
            <a:r>
              <a:rPr lang="en-US" b="1" dirty="0" smtClean="0">
                <a:latin typeface="Arial" charset="0"/>
                <a:hlinkClick r:id="rId4" action="ppaction://hlinksldjump"/>
              </a:rPr>
              <a:t>Technology</a:t>
            </a:r>
            <a:endParaRPr lang="en-US" b="1" dirty="0" smtClean="0">
              <a:latin typeface="Arial" charset="0"/>
            </a:endParaRPr>
          </a:p>
          <a:p>
            <a:pPr marL="514350" indent="-514350">
              <a:spcBef>
                <a:spcPct val="20000"/>
              </a:spcBef>
              <a:buFont typeface="+mj-lt"/>
              <a:buAutoNum type="arabicPeriod"/>
              <a:defRPr/>
            </a:pPr>
            <a:r>
              <a:rPr lang="en-US" b="1" dirty="0" smtClean="0">
                <a:latin typeface="Arial" charset="0"/>
                <a:hlinkClick r:id="rId5" action="ppaction://hlinksldjump"/>
              </a:rPr>
              <a:t>Managing change</a:t>
            </a:r>
            <a:endParaRPr lang="en-US" b="1" dirty="0" smtClean="0">
              <a:latin typeface="Arial" charset="0"/>
            </a:endParaRPr>
          </a:p>
          <a:p>
            <a:pPr marL="514350" indent="-514350">
              <a:spcBef>
                <a:spcPct val="20000"/>
              </a:spcBef>
              <a:buFont typeface="+mj-lt"/>
              <a:buAutoNum type="arabicPeriod"/>
              <a:defRPr/>
            </a:pPr>
            <a:r>
              <a:rPr lang="en-US" b="1" dirty="0" smtClean="0">
                <a:latin typeface="Arial" charset="0"/>
                <a:hlinkClick r:id="rId6" action="ppaction://hlinksldjump"/>
              </a:rPr>
              <a:t>Human capital</a:t>
            </a:r>
            <a:endParaRPr lang="en-US" b="1" dirty="0" smtClean="0">
              <a:latin typeface="Arial" charset="0"/>
            </a:endParaRPr>
          </a:p>
          <a:p>
            <a:pPr marL="514350" indent="-514350">
              <a:spcBef>
                <a:spcPct val="20000"/>
              </a:spcBef>
              <a:buFont typeface="+mj-lt"/>
              <a:buAutoNum type="arabicPeriod"/>
              <a:defRPr/>
            </a:pPr>
            <a:r>
              <a:rPr lang="en-US" b="1" dirty="0" smtClean="0">
                <a:latin typeface="Arial" charset="0"/>
                <a:hlinkClick r:id="rId7" action="ppaction://hlinksldjump"/>
              </a:rPr>
              <a:t>Responsiveness</a:t>
            </a:r>
            <a:endParaRPr lang="en-US" b="1" dirty="0" smtClean="0">
              <a:latin typeface="Arial" charset="0"/>
            </a:endParaRPr>
          </a:p>
          <a:p>
            <a:pPr marL="514350" indent="-514350">
              <a:spcBef>
                <a:spcPct val="20000"/>
              </a:spcBef>
              <a:buFont typeface="+mj-lt"/>
              <a:buAutoNum type="arabicPeriod"/>
              <a:defRPr/>
            </a:pPr>
            <a:r>
              <a:rPr lang="en-US" b="1" dirty="0" smtClean="0">
                <a:latin typeface="Arial" charset="0"/>
                <a:hlinkClick r:id="rId8" action="ppaction://hlinksldjump"/>
              </a:rPr>
              <a:t>Cost containment</a:t>
            </a:r>
            <a:endParaRPr lang="en-US" b="1" dirty="0" smtClean="0">
              <a:latin typeface="Arial" charset="0"/>
            </a:endParaRP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1. Globalization</a:t>
            </a:r>
            <a:endParaRPr lang="en-US" b="1" dirty="0">
              <a:solidFill>
                <a:schemeClr val="tx1"/>
              </a:solidFill>
            </a:endParaRPr>
          </a:p>
        </p:txBody>
      </p:sp>
      <p:sp>
        <p:nvSpPr>
          <p:cNvPr id="5" name="Content Placeholder 4"/>
          <p:cNvSpPr>
            <a:spLocks noGrp="1"/>
          </p:cNvSpPr>
          <p:nvPr>
            <p:ph sz="quarter" idx="1"/>
          </p:nvPr>
        </p:nvSpPr>
        <p:spPr/>
        <p:txBody>
          <a:bodyPr>
            <a:normAutofit/>
          </a:bodyPr>
          <a:lstStyle/>
          <a:p>
            <a:pPr lvl="1">
              <a:buNone/>
            </a:pPr>
            <a:r>
              <a:rPr lang="en-US" sz="2800" dirty="0" smtClean="0"/>
              <a:t> The trend toward opening up foreign markets to international trade and investment.</a:t>
            </a:r>
          </a:p>
          <a:p>
            <a:r>
              <a:rPr lang="en-US" sz="3200" dirty="0" smtClean="0"/>
              <a:t>Impact of Globalization</a:t>
            </a:r>
          </a:p>
          <a:p>
            <a:pPr lvl="1"/>
            <a:r>
              <a:rPr lang="en-US" sz="2800" dirty="0" smtClean="0"/>
              <a:t>Partnerships with foreign firms</a:t>
            </a:r>
          </a:p>
          <a:p>
            <a:pPr lvl="1"/>
            <a:r>
              <a:rPr lang="en-US" sz="2800" dirty="0" smtClean="0"/>
              <a:t>“Anything, anywhere, anytime” markets</a:t>
            </a:r>
          </a:p>
          <a:p>
            <a:pPr lvl="1"/>
            <a:r>
              <a:rPr lang="en-US" sz="2800" dirty="0" smtClean="0"/>
              <a:t>Lower trade and tariff barriers</a:t>
            </a:r>
          </a:p>
          <a:p>
            <a:pPr lvl="1">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Globalization</a:t>
            </a:r>
            <a:endParaRPr lang="en-US" b="1" dirty="0">
              <a:solidFill>
                <a:schemeClr val="tx1"/>
              </a:solidFill>
            </a:endParaRPr>
          </a:p>
        </p:txBody>
      </p:sp>
      <p:sp>
        <p:nvSpPr>
          <p:cNvPr id="3" name="Content Placeholder 2"/>
          <p:cNvSpPr>
            <a:spLocks noGrp="1"/>
          </p:cNvSpPr>
          <p:nvPr>
            <p:ph sz="quarter" idx="1"/>
          </p:nvPr>
        </p:nvSpPr>
        <p:spPr/>
        <p:txBody>
          <a:bodyPr/>
          <a:lstStyle/>
          <a:p>
            <a:pPr>
              <a:lnSpc>
                <a:spcPct val="90000"/>
              </a:lnSpc>
            </a:pPr>
            <a:r>
              <a:rPr lang="en-US" sz="3200" dirty="0" smtClean="0"/>
              <a:t>Impact on HRM</a:t>
            </a:r>
          </a:p>
          <a:p>
            <a:pPr lvl="1">
              <a:lnSpc>
                <a:spcPct val="90000"/>
              </a:lnSpc>
            </a:pPr>
            <a:r>
              <a:rPr lang="en-US" sz="2800" dirty="0" smtClean="0"/>
              <a:t>Different geographies, cultures, laws, and business practices</a:t>
            </a:r>
          </a:p>
          <a:p>
            <a:pPr lvl="1">
              <a:lnSpc>
                <a:spcPct val="90000"/>
              </a:lnSpc>
            </a:pPr>
            <a:r>
              <a:rPr lang="en-US" sz="2800" dirty="0" smtClean="0"/>
              <a:t>Issues:</a:t>
            </a:r>
          </a:p>
          <a:p>
            <a:pPr lvl="2">
              <a:lnSpc>
                <a:spcPct val="90000"/>
              </a:lnSpc>
            </a:pPr>
            <a:r>
              <a:rPr lang="en-US" sz="2800" dirty="0" smtClean="0"/>
              <a:t>Identifying capable expatriate managers.</a:t>
            </a:r>
          </a:p>
          <a:p>
            <a:pPr lvl="2">
              <a:lnSpc>
                <a:spcPct val="90000"/>
              </a:lnSpc>
            </a:pPr>
            <a:r>
              <a:rPr lang="en-US" sz="2800" dirty="0" smtClean="0"/>
              <a:t>Developing foreign culture and work practice training programs.</a:t>
            </a:r>
          </a:p>
          <a:p>
            <a:pPr lvl="2">
              <a:lnSpc>
                <a:spcPct val="90000"/>
              </a:lnSpc>
              <a:buNone/>
            </a:pPr>
            <a:endParaRPr lang="en-US" sz="2800" dirty="0" smtClean="0"/>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2. Embracing New Technology</a:t>
            </a:r>
            <a:endParaRPr lang="en-US" b="1" dirty="0">
              <a:solidFill>
                <a:schemeClr val="tx1"/>
              </a:solidFill>
            </a:endParaRPr>
          </a:p>
        </p:txBody>
      </p:sp>
      <p:sp>
        <p:nvSpPr>
          <p:cNvPr id="3" name="Content Placeholder 2"/>
          <p:cNvSpPr>
            <a:spLocks noGrp="1"/>
          </p:cNvSpPr>
          <p:nvPr>
            <p:ph sz="quarter" idx="1"/>
          </p:nvPr>
        </p:nvSpPr>
        <p:spPr/>
        <p:txBody>
          <a:bodyPr/>
          <a:lstStyle/>
          <a:p>
            <a:pPr marL="971550" lvl="1" indent="-514350">
              <a:buFont typeface="Arial" charset="0"/>
              <a:buAutoNum type="arabicPeriod"/>
            </a:pPr>
            <a:r>
              <a:rPr lang="en-US" sz="3200" b="1" dirty="0" smtClean="0"/>
              <a:t>Use of technology to communicate with employees</a:t>
            </a:r>
          </a:p>
          <a:p>
            <a:pPr marL="971550" lvl="1" indent="-514350">
              <a:buNone/>
            </a:pPr>
            <a:endParaRPr lang="en-US" dirty="0" smtClean="0"/>
          </a:p>
          <a:p>
            <a:pPr marL="1371600" lvl="2" indent="-514350">
              <a:buFont typeface="Wingdings" pitchFamily="2" charset="2"/>
              <a:buChar char="v"/>
            </a:pPr>
            <a:r>
              <a:rPr lang="en-US" sz="3200" dirty="0" smtClean="0"/>
              <a:t>Company intranets</a:t>
            </a:r>
          </a:p>
          <a:p>
            <a:pPr marL="1371600" lvl="2" indent="-514350">
              <a:buFont typeface="Wingdings" pitchFamily="2" charset="2"/>
              <a:buChar char="v"/>
            </a:pPr>
            <a:endParaRPr lang="en-US" sz="3200" dirty="0" smtClean="0"/>
          </a:p>
          <a:p>
            <a:pPr marL="1371600" lvl="2" indent="-514350">
              <a:buFont typeface="Wingdings" pitchFamily="2" charset="2"/>
              <a:buChar char="v"/>
            </a:pPr>
            <a:r>
              <a:rPr lang="en-US" sz="3200" dirty="0" smtClean="0"/>
              <a:t>E-Newsletters</a:t>
            </a:r>
          </a:p>
          <a:p>
            <a:pPr marL="1371600" lvl="2" indent="-514350">
              <a:buNone/>
            </a:pPr>
            <a:endParaRPr lang="en-US" sz="3200" dirty="0" smtClean="0"/>
          </a:p>
          <a:p>
            <a:pPr marL="1371600" lvl="2" indent="-514350">
              <a:buFont typeface="Wingdings" pitchFamily="2" charset="2"/>
              <a:buChar char="v"/>
            </a:pPr>
            <a:r>
              <a:rPr lang="en-US" sz="3200" dirty="0" smtClean="0"/>
              <a:t>Company emails</a:t>
            </a:r>
            <a:endParaRPr 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Embracing New Technology</a:t>
            </a:r>
            <a:endParaRPr lang="en-US" b="1" dirty="0">
              <a:solidFill>
                <a:schemeClr val="tx1"/>
              </a:solidFill>
            </a:endParaRPr>
          </a:p>
        </p:txBody>
      </p:sp>
      <p:sp>
        <p:nvSpPr>
          <p:cNvPr id="3" name="Content Placeholder 2"/>
          <p:cNvSpPr>
            <a:spLocks noGrp="1"/>
          </p:cNvSpPr>
          <p:nvPr>
            <p:ph sz="quarter" idx="1"/>
          </p:nvPr>
        </p:nvSpPr>
        <p:spPr/>
        <p:txBody>
          <a:bodyPr>
            <a:normAutofit/>
          </a:bodyPr>
          <a:lstStyle/>
          <a:p>
            <a:pPr marL="514350" indent="-514350">
              <a:buFont typeface="Arial" charset="0"/>
              <a:buAutoNum type="arabicPeriod" startAt="2"/>
            </a:pPr>
            <a:r>
              <a:rPr lang="en-US" sz="3200" b="1" dirty="0" smtClean="0"/>
              <a:t>A move toward single software platforms</a:t>
            </a:r>
          </a:p>
          <a:p>
            <a:pPr marL="514350" indent="-514350">
              <a:buNone/>
            </a:pPr>
            <a:endParaRPr lang="en-US" dirty="0" smtClean="0"/>
          </a:p>
          <a:p>
            <a:pPr marL="914400" lvl="1" indent="-514350">
              <a:buFont typeface="Wingdings" pitchFamily="2" charset="2"/>
              <a:buChar char="§"/>
            </a:pPr>
            <a:r>
              <a:rPr lang="en-US" sz="3200" b="1" dirty="0" smtClean="0"/>
              <a:t>Integrated Human Resource Information System (HRIS).</a:t>
            </a:r>
            <a:endParaRPr lang="en-US" sz="3200" dirty="0" smtClean="0"/>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undamentals of&amp;#x0D;&amp;#x0A;Human Resource Management 4th edition&amp;#x0D;&amp;#x0A;by R.A. Noe, J.R. Hollenbeck, B. Gerhart, and P.M. Wright&amp;#x0D;&amp;#x0A; &amp;quot;&quot;/&gt;&lt;property id=&quot;20307&quot; value=&quot;311&quot;/&gt;&lt;/object&gt;&lt;object type=&quot;3&quot; unique_id=&quot;10005&quot;&gt;&lt;property id=&quot;20148&quot; value=&quot;5&quot;/&gt;&lt;property id=&quot;20300&quot; value=&quot;Slide 2 - &amp;quot;What Do I Need to Know?&amp;quot;&quot;/&gt;&lt;property id=&quot;20307&quot; value=&quot;267&quot;/&gt;&lt;/object&gt;&lt;object type=&quot;3&quot; unique_id=&quot;10006&quot;&gt;&lt;property id=&quot;20148&quot; value=&quot;5&quot;/&gt;&lt;property id=&quot;20300&quot; value=&quot;Slide 3 - &amp;quot;What Do I Need to Know? (continued)&amp;quot;&quot;/&gt;&lt;property id=&quot;20307&quot; value=&quot;268&quot;/&gt;&lt;/object&gt;&lt;object type=&quot;3&quot; unique_id=&quot;10007&quot;&gt;&lt;property id=&quot;20148&quot; value=&quot;5&quot;/&gt;&lt;property id=&quot;20300&quot; value=&quot;Slide 4 - &amp;quot;What Do I Need to Know? (continued)&amp;quot;&quot;/&gt;&lt;property id=&quot;20307&quot; value=&quot;269&quot;/&gt;&lt;/object&gt;&lt;object type=&quot;3&quot; unique_id=&quot;10008&quot;&gt;&lt;property id=&quot;20148&quot; value=&quot;5&quot;/&gt;&lt;property id=&quot;20300&quot; value=&quot;Slide 5 - &amp;quot;The Labor Force&amp;quot;&quot;/&gt;&lt;property id=&quot;20307&quot; value=&quot;270&quot;/&gt;&lt;/object&gt;&lt;object type=&quot;3&quot; unique_id=&quot;10009&quot;&gt;&lt;property id=&quot;20148&quot; value=&quot;5&quot;/&gt;&lt;property id=&quot;20300&quot; value=&quot;Slide 6 - &amp;quot;Change in the Labor Force&amp;quot;&quot;/&gt;&lt;property id=&quot;20307&quot; value=&quot;271&quot;/&gt;&lt;/object&gt;&lt;object type=&quot;3&quot; unique_id=&quot;10010&quot;&gt;&lt;property id=&quot;20148&quot; value=&quot;5&quot;/&gt;&lt;property id=&quot;20300&quot; value=&quot;Slide 7 - &amp;quot; Figure 2.1: Age Distribution of U.S Labor Force, 2008 and 2018&amp;quot;&quot;/&gt;&lt;property id=&quot;20307&quot; value=&quot;272&quot;/&gt;&lt;/object&gt;&lt;object type=&quot;3&quot; unique_id=&quot;10011&quot;&gt;&lt;property id=&quot;20148&quot; value=&quot;5&quot;/&gt;&lt;property id=&quot;20300&quot; value=&quot;Slide 8 - &amp;quot;HRM Implications of the Aging Workforce&amp;quot;&quot;/&gt;&lt;property id=&quot;20307&quot; value=&quot;273&quot;/&gt;&lt;/object&gt;&lt;object type=&quot;3&quot; unique_id=&quot;10012&quot;&gt;&lt;property id=&quot;20148&quot; value=&quot;5&quot;/&gt;&lt;property id=&quot;20300&quot; value=&quot;Slide 9&quot;/&gt;&lt;property id=&quot;20307&quot; value=&quot;274&quot;/&gt;&lt;/object&gt;&lt;object type=&quot;3&quot; unique_id=&quot;10013&quot;&gt;&lt;property id=&quot;20148&quot; value=&quot;5&quot;/&gt;&lt;property id=&quot;20300&quot; value=&quot;Slide 10 - &amp;quot; Figure 2.2: Projected Racial/Ethnic Makeup of the U.S. Workforce, 2018&amp;quot;&quot;/&gt;&lt;property id=&quot;20307&quot; value=&quot;275&quot;/&gt;&lt;/object&gt;&lt;object type=&quot;3&quot; unique_id=&quot;10014&quot;&gt;&lt;property id=&quot;20148&quot; value=&quot;5&quot;/&gt;&lt;property id=&quot;20300&quot; value=&quot;Slide 11 - &amp;quot; Figure 2.3: HRM Practices That Support Diversity Management&amp;quot;&quot;/&gt;&lt;property id=&quot;20307&quot; value=&quot;276&quot;/&gt;&lt;/object&gt;&lt;object type=&quot;3&quot; unique_id=&quot;10015&quot;&gt;&lt;property id=&quot;20148&quot; value=&quot;5&quot;/&gt;&lt;property id=&quot;20300&quot; value=&quot;Slide 12 - &amp;quot;Skill Deficiencies in Workforce&amp;quot;&quot;/&gt;&lt;property id=&quot;20307&quot; value=&quot;277&quot;/&gt;&lt;/object&gt;&lt;object type=&quot;3&quot; unique_id=&quot;10016&quot;&gt;&lt;property id=&quot;20148&quot; value=&quot;5&quot;/&gt;&lt;property id=&quot;20300&quot; value=&quot;Slide 13 - &amp;quot;Skill Deficiencies of the Workforce&amp;quot;&quot;/&gt;&lt;property id=&quot;20307&quot; value=&quot;278&quot;/&gt;&lt;/object&gt;&lt;object type=&quot;3&quot; unique_id=&quot;10017&quot;&gt;&lt;property id=&quot;20148&quot; value=&quot;5&quot;/&gt;&lt;property id=&quot;20300&quot; value=&quot;Slide 14 - &amp;quot;High-Performance Work Systems&amp;quot;&quot;/&gt;&lt;property id=&quot;20307&quot; value=&quot;279&quot;/&gt;&lt;/object&gt;&lt;object type=&quot;3&quot; unique_id=&quot;10018&quot;&gt;&lt;property id=&quot;20148&quot; value=&quot;5&quot;/&gt;&lt;property id=&quot;20300&quot; value=&quot;Slide 15 - &amp;quot;Knowledge Workers&amp;quot;&quot;/&gt;&lt;property id=&quot;20307&quot; value=&quot;280&quot;/&gt;&lt;/object&gt;&lt;object type=&quot;3&quot; unique_id=&quot;10019&quot;&gt;&lt;property id=&quot;20148&quot; value=&quot;5&quot;/&gt;&lt;property id=&quot;20300&quot; value=&quot;Slide 16 - &amp;quot; Top 10 Occupations for Job Growth&amp;quot;&quot;/&gt;&lt;property id=&quot;20307&quot; value=&quot;281&quot;/&gt;&lt;/object&gt;&lt;object type=&quot;3&quot; unique_id=&quot;10020&quot;&gt;&lt;property id=&quot;20148&quot; value=&quot;5&quot;/&gt;&lt;property id=&quot;20300&quot; value=&quot;Slide 17 - &amp;quot;Test Your Knowledge&amp;quot;&quot;/&gt;&lt;property id=&quot;20307&quot; value=&quot;282&quot;/&gt;&lt;/object&gt;&lt;object type=&quot;3&quot; unique_id=&quot;10021&quot;&gt;&lt;property id=&quot;20148&quot; value=&quot;5&quot;/&gt;&lt;property id=&quot;20300&quot; value=&quot;Slide 18 - &amp;quot;Employee Empowerment&amp;quot;&quot;/&gt;&lt;property id=&quot;20307&quot; value=&quot;283&quot;/&gt;&lt;/object&gt;&lt;object type=&quot;3&quot; unique_id=&quot;10022&quot;&gt;&lt;property id=&quot;20148&quot; value=&quot;5&quot;/&gt;&lt;property id=&quot;20300&quot; value=&quot;Slide 19 - &amp;quot;Teamwork&amp;quot;&quot;/&gt;&lt;property id=&quot;20307&quot; value=&quot;284&quot;/&gt;&lt;/object&gt;&lt;object type=&quot;3&quot; unique_id=&quot;10023&quot;&gt;&lt;property id=&quot;20148&quot; value=&quot;5&quot;/&gt;&lt;property id=&quot;20300&quot; value=&quot;Slide 20 - &amp;quot;Test Your Knowledge&amp;quot;&quot;/&gt;&lt;property id=&quot;20307&quot; value=&quot;285&quot;/&gt;&lt;/object&gt;&lt;object type=&quot;3&quot; unique_id=&quot;10024&quot;&gt;&lt;property id=&quot;20148&quot; value=&quot;5&quot;/&gt;&lt;property id=&quot;20300&quot; value=&quot;Slide 21 - &amp;quot; Figure 2-4: Strategic Business Issues Affecting HRM&amp;quot;&quot;/&gt;&lt;property id=&quot;20307&quot; value=&quot;286&quot;/&gt;&lt;/object&gt;&lt;object type=&quot;3&quot; unique_id=&quot;10025&quot;&gt;&lt;property id=&quot;20148&quot; value=&quot;5&quot;/&gt;&lt;property id=&quot;20300&quot; value=&quot;Slide 22 - &amp;quot;Total Quality Management (TQM)&amp;quot;&quot;/&gt;&lt;property id=&quot;20307&quot; value=&quot;287&quot;/&gt;&lt;/object&gt;&lt;object type=&quot;3&quot; unique_id=&quot;10026&quot;&gt;&lt;property id=&quot;20148&quot; value=&quot;5&quot;/&gt;&lt;property id=&quot;20300&quot; value=&quot;Slide 23 - &amp;quot;TQM Core Values&amp;quot;&quot;/&gt;&lt;property id=&quot;20307&quot; value=&quot;288&quot;/&gt;&lt;/object&gt;&lt;object type=&quot;3&quot; unique_id=&quot;10027&quot;&gt;&lt;property id=&quot;20148&quot; value=&quot;5&quot;/&gt;&lt;property id=&quot;20300&quot; value=&quot;Slide 24 - &amp;quot;Mergers and Acquisitions&amp;quot;&quot;/&gt;&lt;property id=&quot;20307&quot; value=&quot;289&quot;/&gt;&lt;/object&gt;&lt;object type=&quot;3&quot; unique_id=&quot;10028&quot;&gt;&lt;property id=&quot;20148&quot; value=&quot;5&quot;/&gt;&lt;property id=&quot;20300&quot; value=&quot;Slide 25 - &amp;quot; Figure 2.5: Number of Employees Laid Off During the Past Decade&amp;quot;&quot;/&gt;&lt;property id=&quot;20307&quot; value=&quot;290&quot;/&gt;&lt;/object&gt;&lt;object type=&quot;3&quot; unique_id=&quot;10029&quot;&gt;&lt;property id=&quot;20148&quot; value=&quot;5&quot;/&gt;&lt;property id=&quot;20300&quot; value=&quot;Slide 26 - &amp;quot;Reengineering&amp;quot;&quot;/&gt;&lt;property id=&quot;20307&quot; value=&quot;291&quot;/&gt;&lt;/object&gt;&lt;object type=&quot;3&quot; unique_id=&quot;10030&quot;&gt;&lt;property id=&quot;20148&quot; value=&quot;5&quot;/&gt;&lt;property id=&quot;20300&quot; value=&quot;Slide 27 - &amp;quot;Reengineering (continued)&amp;quot;&quot;/&gt;&lt;property id=&quot;20307&quot; value=&quot;292&quot;/&gt;&lt;/object&gt;&lt;object type=&quot;3&quot; unique_id=&quot;10031&quot;&gt;&lt;property id=&quot;20148&quot; value=&quot;5&quot;/&gt;&lt;property id=&quot;20300&quot; value=&quot;Slide 28 - &amp;quot;Outsourcing&amp;quot;&quot;/&gt;&lt;property id=&quot;20307&quot; value=&quot;293&quot;/&gt;&lt;/object&gt;&lt;object type=&quot;3&quot; unique_id=&quot;10032&quot;&gt;&lt;property id=&quot;20148&quot; value=&quot;5&quot;/&gt;&lt;property id=&quot;20300&quot; value=&quot;Slide 29 - &amp;quot;Expanding into Global Markets&amp;quot;&quot;/&gt;&lt;property id=&quot;20307&quot; value=&quot;294&quot;/&gt;&lt;/object&gt;&lt;object type=&quot;3&quot; unique_id=&quot;10033&quot;&gt;&lt;property id=&quot;20148&quot; value=&quot;5&quot;/&gt;&lt;property id=&quot;20300&quot; value=&quot;Slide 30 - &amp;quot;Figure 2.6: Where Immigrants to the U.S. Came from in 2008&amp;quot;&quot;/&gt;&lt;property id=&quot;20307&quot; value=&quot;295&quot;/&gt;&lt;/object&gt;&lt;object type=&quot;3&quot; unique_id=&quot;10034&quot;&gt;&lt;property id=&quot;20148&quot; value=&quot;5&quot;/&gt;&lt;property id=&quot;20300&quot; value=&quot;Slide 31 - &amp;quot;International Assignments&amp;quot;&quot;/&gt;&lt;property id=&quot;20307&quot; value=&quot;296&quot;/&gt;&lt;/object&gt;&lt;object type=&quot;3&quot; unique_id=&quot;10035&quot;&gt;&lt;property id=&quot;20148&quot; value=&quot;5&quot;/&gt;&lt;property id=&quot;20300&quot; value=&quot;Slide 32 - &amp;quot;Table 2.1:&amp;#x0D;&amp;#x0A;New Technologies Influencing HRM&amp;quot;&quot;/&gt;&lt;property id=&quot;20307&quot; value=&quot;297&quot;/&gt;&lt;/object&gt;&lt;object type=&quot;3&quot; unique_id=&quot;10036&quot;&gt;&lt;property id=&quot;20148&quot; value=&quot;5&quot;/&gt;&lt;property id=&quot;20300&quot; value=&quot;Slide 33 - &amp;quot;Human Resource Information System (HRIS)&amp;quot;&quot;/&gt;&lt;property id=&quot;20307&quot; value=&quot;298&quot;/&gt;&lt;/object&gt;&lt;object type=&quot;3&quot; unique_id=&quot;10037&quot;&gt;&lt;property id=&quot;20148&quot; value=&quot;5&quot;/&gt;&lt;property id=&quot;20300&quot; value=&quot;Slide 34 - &amp;quot;Electronic Human Resource Management (e-HRM)&amp;quot;&quot;/&gt;&lt;property id=&quot;20307&quot; value=&quot;299&quot;/&gt;&lt;/object&gt;&lt;object type=&quot;3&quot; unique_id=&quot;10038&quot;&gt;&lt;property id=&quot;20148&quot; value=&quot;5&quot;/&gt;&lt;property id=&quot;20300&quot; value=&quot;Slide 35 - &amp;quot; Table 2.2: Implications of e-HRM for HRM Practices&amp;quot;&quot;/&gt;&lt;property id=&quot;20307&quot; value=&quot;300&quot;/&gt;&lt;/object&gt;&lt;object type=&quot;3&quot; unique_id=&quot;10039&quot;&gt;&lt;property id=&quot;20148&quot; value=&quot;5&quot;/&gt;&lt;property id=&quot;20300&quot; value=&quot;Slide 36 - &amp;quot;Change in the Employment Relationship&amp;quot;&quot;/&gt;&lt;property id=&quot;20307&quot; value=&quot;301&quot;/&gt;&lt;/object&gt;&lt;object type=&quot;3&quot; unique_id=&quot;10040&quot;&gt;&lt;property id=&quot;20148&quot; value=&quot;5&quot;/&gt;&lt;property id=&quot;20300&quot; value=&quot;Slide 37 - &amp;quot;The Nature of the Employment Relationship is Changing&amp;quot;&quot;/&gt;&lt;property id=&quot;20307&quot; value=&quot;308&quot;/&gt;&lt;/object&gt;&lt;object type=&quot;3&quot; unique_id=&quot;10041&quot;&gt;&lt;property id=&quot;20148&quot; value=&quot;5&quot;/&gt;&lt;property id=&quot;20300&quot; value=&quot;Slide 38 - &amp;quot;The Nature of the Employment Relationship is Changing (continued)&amp;quot;&quot;/&gt;&lt;property id=&quot;20307&quot; value=&quot;309&quot;/&gt;&lt;/object&gt;&lt;object type=&quot;3&quot; unique_id=&quot;10042&quot;&gt;&lt;property id=&quot;20148&quot; value=&quot;5&quot;/&gt;&lt;property id=&quot;20300&quot; value=&quot;Slide 39 - &amp;quot; Flexibility: A Family-Friendly Work Arrangement&amp;quot;&quot;/&gt;&lt;property id=&quot;20307&quot; value=&quot;302&quot;/&gt;&lt;/object&gt;&lt;object type=&quot;3&quot; unique_id=&quot;10043&quot;&gt;&lt;property id=&quot;20148&quot; value=&quot;5&quot;/&gt;&lt;property id=&quot;20300&quot; value=&quot;Slide 40 - &amp;quot;The Need for Flexibility Affects HRM&amp;quot;&quot;/&gt;&lt;property id=&quot;20307&quot; value=&quot;310&quot;/&gt;&lt;/object&gt;&lt;object type=&quot;3&quot; unique_id=&quot;10044&quot;&gt;&lt;property id=&quot;20148&quot; value=&quot;5&quot;/&gt;&lt;property id=&quot;20300&quot; value=&quot;Slide 41 - &amp;quot;Summary&amp;quot;&quot;/&gt;&lt;property id=&quot;20307&quot; value=&quot;303&quot;/&gt;&lt;/object&gt;&lt;object type=&quot;3&quot; unique_id=&quot;10045&quot;&gt;&lt;property id=&quot;20148&quot; value=&quot;5&quot;/&gt;&lt;property id=&quot;20300&quot; value=&quot;Slide 42 - &amp;quot;Summary (continued)&amp;quot;&quot;/&gt;&lt;property id=&quot;20307&quot; value=&quot;304&quot;/&gt;&lt;/object&gt;&lt;object type=&quot;3&quot; unique_id=&quot;10046&quot;&gt;&lt;property id=&quot;20148&quot; value=&quot;5&quot;/&gt;&lt;property id=&quot;20300&quot; value=&quot;Slide 43 - &amp;quot;Summary (continued)&amp;quot;&quot;/&gt;&lt;property id=&quot;20307&quot; value=&quot;305&quot;/&gt;&lt;/object&gt;&lt;object type=&quot;3&quot; unique_id=&quot;10047&quot;&gt;&lt;property id=&quot;20148&quot; value=&quot;5&quot;/&gt;&lt;property id=&quot;20300&quot; value=&quot;Slide 44 - &amp;quot;Summary (continued)&amp;quot;&quot;/&gt;&lt;property id=&quot;20307&quot; value=&quot;306&quot;/&gt;&lt;/object&gt;&lt;object type=&quot;3&quot; unique_id=&quot;10048&quot;&gt;&lt;property id=&quot;20148&quot; value=&quot;5&quot;/&gt;&lt;property id=&quot;20300&quot; value=&quot;Slide 45 - &amp;quot;Summary (continued)&amp;quot;&quot;/&gt;&lt;property id=&quot;20307&quot; value=&quot;307&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2329</TotalTime>
  <Words>1292</Words>
  <Application>Microsoft Office PowerPoint</Application>
  <PresentationFormat>On-screen Show (4:3)</PresentationFormat>
  <Paragraphs>194</Paragraphs>
  <Slides>28</Slides>
  <Notes>13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Median</vt:lpstr>
      <vt:lpstr>                      TRENDS IN HRM</vt:lpstr>
      <vt:lpstr>Introduction</vt:lpstr>
      <vt:lpstr>Introduction</vt:lpstr>
      <vt:lpstr>Overall Framework for  Human Resource Management</vt:lpstr>
      <vt:lpstr>Current Trends in HRM</vt:lpstr>
      <vt:lpstr>1. Globalization</vt:lpstr>
      <vt:lpstr>Globalization</vt:lpstr>
      <vt:lpstr>2. Embracing New Technology</vt:lpstr>
      <vt:lpstr>Embracing New Technology</vt:lpstr>
      <vt:lpstr>Embracing New Technology</vt:lpstr>
      <vt:lpstr>Embracing New Technology</vt:lpstr>
      <vt:lpstr>3. Manage the Changing Workforce</vt:lpstr>
      <vt:lpstr>Manage the Changing Workforce</vt:lpstr>
      <vt:lpstr>Manage the Changing Workforce</vt:lpstr>
      <vt:lpstr>Manage the Changing Workforce</vt:lpstr>
      <vt:lpstr> 4. Developing Human Capital </vt:lpstr>
      <vt:lpstr> Developing Human Capital </vt:lpstr>
      <vt:lpstr>Developing Human Capital</vt:lpstr>
      <vt:lpstr>Developing Human Capital</vt:lpstr>
      <vt:lpstr>4. Responding to the Market</vt:lpstr>
      <vt:lpstr>Total Quality Management (TQM)</vt:lpstr>
      <vt:lpstr>TQM Core Values</vt:lpstr>
      <vt:lpstr>Mergers and Acquisitions</vt:lpstr>
      <vt:lpstr>Reengineering</vt:lpstr>
      <vt:lpstr>Reengineering </vt:lpstr>
      <vt:lpstr>5. Cost Containment</vt:lpstr>
      <vt:lpstr>Downsizing </vt:lpstr>
      <vt:lpstr>Outsourcing</vt:lpstr>
    </vt:vector>
  </TitlesOfParts>
  <Manager>Donielle Xu</Manager>
  <Company>McGraw-Hill/Irwin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002 Trends in Human Resource Management</dc:title>
  <dc:subject>Noe (2009) Fundamentals of Human Resource Management 3E</dc:subject>
  <dc:creator>Les Wiletzky, SPHR, Pierce College</dc:creator>
  <dc:description>Detailed slides_x000d_06-27-2008</dc:description>
  <cp:lastModifiedBy>annie</cp:lastModifiedBy>
  <cp:revision>299</cp:revision>
  <dcterms:created xsi:type="dcterms:W3CDTF">2008-06-28T00:05:36Z</dcterms:created>
  <dcterms:modified xsi:type="dcterms:W3CDTF">2017-04-08T08:53:22Z</dcterms:modified>
</cp:coreProperties>
</file>